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8" r:id="rId6"/>
    <p:sldId id="259" r:id="rId7"/>
    <p:sldId id="260" r:id="rId8"/>
    <p:sldId id="261" r:id="rId9"/>
    <p:sldId id="272" r:id="rId10"/>
    <p:sldId id="262" r:id="rId11"/>
    <p:sldId id="263" r:id="rId12"/>
    <p:sldId id="267" r:id="rId13"/>
    <p:sldId id="264" r:id="rId14"/>
    <p:sldId id="265" r:id="rId15"/>
    <p:sldId id="268" r:id="rId16"/>
    <p:sldId id="271" r:id="rId17"/>
    <p:sldId id="270" r:id="rId18"/>
    <p:sldId id="269" r:id="rId1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60D267-7BEE-4FEC-B3DF-8852CA92D6FA}" v="29" dt="2024-03-21T22:28:38.8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B2D601-5E04-6412-8DDD-7551B90CEAE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09A4E437-BFA2-B290-3419-500B4FB792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A59A8478-1940-CB19-C959-99E3DD4B7EC9}"/>
              </a:ext>
            </a:extLst>
          </p:cNvPr>
          <p:cNvSpPr>
            <a:spLocks noGrp="1"/>
          </p:cNvSpPr>
          <p:nvPr>
            <p:ph type="dt" sz="half" idx="10"/>
          </p:nvPr>
        </p:nvSpPr>
        <p:spPr/>
        <p:txBody>
          <a:bodyPr/>
          <a:lstStyle/>
          <a:p>
            <a:fld id="{B6C083A4-0C4E-4BB1-9A9B-23DC1A2CADF7}" type="datetimeFigureOut">
              <a:rPr lang="pt-BR" smtClean="0"/>
              <a:t>21/03/2024</a:t>
            </a:fld>
            <a:endParaRPr lang="pt-BR"/>
          </a:p>
        </p:txBody>
      </p:sp>
      <p:sp>
        <p:nvSpPr>
          <p:cNvPr id="5" name="Espaço Reservado para Rodapé 4">
            <a:extLst>
              <a:ext uri="{FF2B5EF4-FFF2-40B4-BE49-F238E27FC236}">
                <a16:creationId xmlns:a16="http://schemas.microsoft.com/office/drawing/2014/main" id="{3FE1FB23-4221-CD84-83F6-2F19FA49FF9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C060CAB-F15E-9AF6-032B-6A6DC5F86C64}"/>
              </a:ext>
            </a:extLst>
          </p:cNvPr>
          <p:cNvSpPr>
            <a:spLocks noGrp="1"/>
          </p:cNvSpPr>
          <p:nvPr>
            <p:ph type="sldNum" sz="quarter" idx="12"/>
          </p:nvPr>
        </p:nvSpPr>
        <p:spPr/>
        <p:txBody>
          <a:bodyPr/>
          <a:lstStyle/>
          <a:p>
            <a:fld id="{1EF566FF-FC1F-4B2A-B245-E48033A5042B}" type="slidenum">
              <a:rPr lang="pt-BR" smtClean="0"/>
              <a:t>‹nº›</a:t>
            </a:fld>
            <a:endParaRPr lang="pt-BR"/>
          </a:p>
        </p:txBody>
      </p:sp>
    </p:spTree>
    <p:extLst>
      <p:ext uri="{BB962C8B-B14F-4D97-AF65-F5344CB8AC3E}">
        <p14:creationId xmlns:p14="http://schemas.microsoft.com/office/powerpoint/2010/main" val="4064013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3395D0-7C2D-2E69-CA0E-4462C497FA6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C8498D4-B63A-AC2D-8095-60006F6A898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8A62772-5B41-B5B6-5F30-79DFD1A78CAF}"/>
              </a:ext>
            </a:extLst>
          </p:cNvPr>
          <p:cNvSpPr>
            <a:spLocks noGrp="1"/>
          </p:cNvSpPr>
          <p:nvPr>
            <p:ph type="dt" sz="half" idx="10"/>
          </p:nvPr>
        </p:nvSpPr>
        <p:spPr/>
        <p:txBody>
          <a:bodyPr/>
          <a:lstStyle/>
          <a:p>
            <a:fld id="{B6C083A4-0C4E-4BB1-9A9B-23DC1A2CADF7}" type="datetimeFigureOut">
              <a:rPr lang="pt-BR" smtClean="0"/>
              <a:t>21/03/2024</a:t>
            </a:fld>
            <a:endParaRPr lang="pt-BR"/>
          </a:p>
        </p:txBody>
      </p:sp>
      <p:sp>
        <p:nvSpPr>
          <p:cNvPr id="5" name="Espaço Reservado para Rodapé 4">
            <a:extLst>
              <a:ext uri="{FF2B5EF4-FFF2-40B4-BE49-F238E27FC236}">
                <a16:creationId xmlns:a16="http://schemas.microsoft.com/office/drawing/2014/main" id="{E7A45F78-8777-8515-8652-EFECC0D3C3B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45039BA-1F2C-A704-6691-215DE9BF30CF}"/>
              </a:ext>
            </a:extLst>
          </p:cNvPr>
          <p:cNvSpPr>
            <a:spLocks noGrp="1"/>
          </p:cNvSpPr>
          <p:nvPr>
            <p:ph type="sldNum" sz="quarter" idx="12"/>
          </p:nvPr>
        </p:nvSpPr>
        <p:spPr/>
        <p:txBody>
          <a:bodyPr/>
          <a:lstStyle/>
          <a:p>
            <a:fld id="{1EF566FF-FC1F-4B2A-B245-E48033A5042B}" type="slidenum">
              <a:rPr lang="pt-BR" smtClean="0"/>
              <a:t>‹nº›</a:t>
            </a:fld>
            <a:endParaRPr lang="pt-BR"/>
          </a:p>
        </p:txBody>
      </p:sp>
    </p:spTree>
    <p:extLst>
      <p:ext uri="{BB962C8B-B14F-4D97-AF65-F5344CB8AC3E}">
        <p14:creationId xmlns:p14="http://schemas.microsoft.com/office/powerpoint/2010/main" val="4273167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F2A5EED-87F9-9737-27DE-6FD799B7156A}"/>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DFB60B8-AABD-7B7C-9F44-115D0B1CC5F6}"/>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F7E272-5242-8146-30D9-3529BD0119EB}"/>
              </a:ext>
            </a:extLst>
          </p:cNvPr>
          <p:cNvSpPr>
            <a:spLocks noGrp="1"/>
          </p:cNvSpPr>
          <p:nvPr>
            <p:ph type="dt" sz="half" idx="10"/>
          </p:nvPr>
        </p:nvSpPr>
        <p:spPr/>
        <p:txBody>
          <a:bodyPr/>
          <a:lstStyle/>
          <a:p>
            <a:fld id="{B6C083A4-0C4E-4BB1-9A9B-23DC1A2CADF7}" type="datetimeFigureOut">
              <a:rPr lang="pt-BR" smtClean="0"/>
              <a:t>21/03/2024</a:t>
            </a:fld>
            <a:endParaRPr lang="pt-BR"/>
          </a:p>
        </p:txBody>
      </p:sp>
      <p:sp>
        <p:nvSpPr>
          <p:cNvPr id="5" name="Espaço Reservado para Rodapé 4">
            <a:extLst>
              <a:ext uri="{FF2B5EF4-FFF2-40B4-BE49-F238E27FC236}">
                <a16:creationId xmlns:a16="http://schemas.microsoft.com/office/drawing/2014/main" id="{A511F7E9-4C4D-5619-7A10-53C10B8EF6C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019BA6-23CF-5FA8-7681-763AB2BCB842}"/>
              </a:ext>
            </a:extLst>
          </p:cNvPr>
          <p:cNvSpPr>
            <a:spLocks noGrp="1"/>
          </p:cNvSpPr>
          <p:nvPr>
            <p:ph type="sldNum" sz="quarter" idx="12"/>
          </p:nvPr>
        </p:nvSpPr>
        <p:spPr/>
        <p:txBody>
          <a:bodyPr/>
          <a:lstStyle/>
          <a:p>
            <a:fld id="{1EF566FF-FC1F-4B2A-B245-E48033A5042B}" type="slidenum">
              <a:rPr lang="pt-BR" smtClean="0"/>
              <a:t>‹nº›</a:t>
            </a:fld>
            <a:endParaRPr lang="pt-BR"/>
          </a:p>
        </p:txBody>
      </p:sp>
    </p:spTree>
    <p:extLst>
      <p:ext uri="{BB962C8B-B14F-4D97-AF65-F5344CB8AC3E}">
        <p14:creationId xmlns:p14="http://schemas.microsoft.com/office/powerpoint/2010/main" val="50572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C8AEA-44DA-5772-9A34-F1A06EE2AFB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7CDB34B-52DD-D81F-DA65-925EFEFD1A06}"/>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3ED79A5-B55D-DD3D-FF6C-9974A79BD492}"/>
              </a:ext>
            </a:extLst>
          </p:cNvPr>
          <p:cNvSpPr>
            <a:spLocks noGrp="1"/>
          </p:cNvSpPr>
          <p:nvPr>
            <p:ph type="dt" sz="half" idx="10"/>
          </p:nvPr>
        </p:nvSpPr>
        <p:spPr/>
        <p:txBody>
          <a:bodyPr/>
          <a:lstStyle/>
          <a:p>
            <a:fld id="{B6C083A4-0C4E-4BB1-9A9B-23DC1A2CADF7}" type="datetimeFigureOut">
              <a:rPr lang="pt-BR" smtClean="0"/>
              <a:t>21/03/2024</a:t>
            </a:fld>
            <a:endParaRPr lang="pt-BR"/>
          </a:p>
        </p:txBody>
      </p:sp>
      <p:sp>
        <p:nvSpPr>
          <p:cNvPr id="5" name="Espaço Reservado para Rodapé 4">
            <a:extLst>
              <a:ext uri="{FF2B5EF4-FFF2-40B4-BE49-F238E27FC236}">
                <a16:creationId xmlns:a16="http://schemas.microsoft.com/office/drawing/2014/main" id="{F8B36BF7-D630-6A33-31D5-E006ABE3D92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25941A2-D2A6-F9ED-C27D-4606AF209E09}"/>
              </a:ext>
            </a:extLst>
          </p:cNvPr>
          <p:cNvSpPr>
            <a:spLocks noGrp="1"/>
          </p:cNvSpPr>
          <p:nvPr>
            <p:ph type="sldNum" sz="quarter" idx="12"/>
          </p:nvPr>
        </p:nvSpPr>
        <p:spPr/>
        <p:txBody>
          <a:bodyPr/>
          <a:lstStyle/>
          <a:p>
            <a:fld id="{1EF566FF-FC1F-4B2A-B245-E48033A5042B}" type="slidenum">
              <a:rPr lang="pt-BR" smtClean="0"/>
              <a:t>‹nº›</a:t>
            </a:fld>
            <a:endParaRPr lang="pt-BR"/>
          </a:p>
        </p:txBody>
      </p:sp>
    </p:spTree>
    <p:extLst>
      <p:ext uri="{BB962C8B-B14F-4D97-AF65-F5344CB8AC3E}">
        <p14:creationId xmlns:p14="http://schemas.microsoft.com/office/powerpoint/2010/main" val="3781961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67E909-9663-C64A-8652-A67C8DFDE7C6}"/>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47F9F77-1DB6-EB33-B3C5-006E47EDB22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E39E06C-3D0B-A6C2-E8E9-09625BE570C8}"/>
              </a:ext>
            </a:extLst>
          </p:cNvPr>
          <p:cNvSpPr>
            <a:spLocks noGrp="1"/>
          </p:cNvSpPr>
          <p:nvPr>
            <p:ph type="dt" sz="half" idx="10"/>
          </p:nvPr>
        </p:nvSpPr>
        <p:spPr/>
        <p:txBody>
          <a:bodyPr/>
          <a:lstStyle/>
          <a:p>
            <a:fld id="{B6C083A4-0C4E-4BB1-9A9B-23DC1A2CADF7}" type="datetimeFigureOut">
              <a:rPr lang="pt-BR" smtClean="0"/>
              <a:t>21/03/2024</a:t>
            </a:fld>
            <a:endParaRPr lang="pt-BR"/>
          </a:p>
        </p:txBody>
      </p:sp>
      <p:sp>
        <p:nvSpPr>
          <p:cNvPr id="5" name="Espaço Reservado para Rodapé 4">
            <a:extLst>
              <a:ext uri="{FF2B5EF4-FFF2-40B4-BE49-F238E27FC236}">
                <a16:creationId xmlns:a16="http://schemas.microsoft.com/office/drawing/2014/main" id="{DFAD8779-BD2D-ADA5-05E8-9FF29E8C726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F773131-3CE4-1F8D-2C58-ABB606FEF3C7}"/>
              </a:ext>
            </a:extLst>
          </p:cNvPr>
          <p:cNvSpPr>
            <a:spLocks noGrp="1"/>
          </p:cNvSpPr>
          <p:nvPr>
            <p:ph type="sldNum" sz="quarter" idx="12"/>
          </p:nvPr>
        </p:nvSpPr>
        <p:spPr/>
        <p:txBody>
          <a:bodyPr/>
          <a:lstStyle/>
          <a:p>
            <a:fld id="{1EF566FF-FC1F-4B2A-B245-E48033A5042B}" type="slidenum">
              <a:rPr lang="pt-BR" smtClean="0"/>
              <a:t>‹nº›</a:t>
            </a:fld>
            <a:endParaRPr lang="pt-BR"/>
          </a:p>
        </p:txBody>
      </p:sp>
    </p:spTree>
    <p:extLst>
      <p:ext uri="{BB962C8B-B14F-4D97-AF65-F5344CB8AC3E}">
        <p14:creationId xmlns:p14="http://schemas.microsoft.com/office/powerpoint/2010/main" val="341221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5FD9F6-2FFC-97DA-22A6-BE7AFD46CCA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9DA5A26-60BB-F29B-2484-D3461750FCC6}"/>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B4FC16E-D2D0-F96A-297F-B899EE82A18E}"/>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AFD1E01-E589-505D-70EA-E435BE8F20F9}"/>
              </a:ext>
            </a:extLst>
          </p:cNvPr>
          <p:cNvSpPr>
            <a:spLocks noGrp="1"/>
          </p:cNvSpPr>
          <p:nvPr>
            <p:ph type="dt" sz="half" idx="10"/>
          </p:nvPr>
        </p:nvSpPr>
        <p:spPr/>
        <p:txBody>
          <a:bodyPr/>
          <a:lstStyle/>
          <a:p>
            <a:fld id="{B6C083A4-0C4E-4BB1-9A9B-23DC1A2CADF7}" type="datetimeFigureOut">
              <a:rPr lang="pt-BR" smtClean="0"/>
              <a:t>21/03/2024</a:t>
            </a:fld>
            <a:endParaRPr lang="pt-BR"/>
          </a:p>
        </p:txBody>
      </p:sp>
      <p:sp>
        <p:nvSpPr>
          <p:cNvPr id="6" name="Espaço Reservado para Rodapé 5">
            <a:extLst>
              <a:ext uri="{FF2B5EF4-FFF2-40B4-BE49-F238E27FC236}">
                <a16:creationId xmlns:a16="http://schemas.microsoft.com/office/drawing/2014/main" id="{018BA1E2-5C21-32EF-0312-1A187E172BB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E4E4324-74AF-4620-4FDE-B54D4CB31ADE}"/>
              </a:ext>
            </a:extLst>
          </p:cNvPr>
          <p:cNvSpPr>
            <a:spLocks noGrp="1"/>
          </p:cNvSpPr>
          <p:nvPr>
            <p:ph type="sldNum" sz="quarter" idx="12"/>
          </p:nvPr>
        </p:nvSpPr>
        <p:spPr/>
        <p:txBody>
          <a:bodyPr/>
          <a:lstStyle/>
          <a:p>
            <a:fld id="{1EF566FF-FC1F-4B2A-B245-E48033A5042B}" type="slidenum">
              <a:rPr lang="pt-BR" smtClean="0"/>
              <a:t>‹nº›</a:t>
            </a:fld>
            <a:endParaRPr lang="pt-BR"/>
          </a:p>
        </p:txBody>
      </p:sp>
    </p:spTree>
    <p:extLst>
      <p:ext uri="{BB962C8B-B14F-4D97-AF65-F5344CB8AC3E}">
        <p14:creationId xmlns:p14="http://schemas.microsoft.com/office/powerpoint/2010/main" val="3075740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58A05-32FA-9C88-4B0B-2F8703CDF7E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CA48ADD-D3FC-FFE7-42D2-6BA59506F5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F77D409-92C3-7AF1-8D2A-ED2B5BB9E263}"/>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FEEC863-79DB-1023-58EF-2CE00E4D72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421737B-CB66-02D9-BBAC-F24D2345F419}"/>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0107212-69AA-214B-D16D-7F5B930977F8}"/>
              </a:ext>
            </a:extLst>
          </p:cNvPr>
          <p:cNvSpPr>
            <a:spLocks noGrp="1"/>
          </p:cNvSpPr>
          <p:nvPr>
            <p:ph type="dt" sz="half" idx="10"/>
          </p:nvPr>
        </p:nvSpPr>
        <p:spPr/>
        <p:txBody>
          <a:bodyPr/>
          <a:lstStyle/>
          <a:p>
            <a:fld id="{B6C083A4-0C4E-4BB1-9A9B-23DC1A2CADF7}" type="datetimeFigureOut">
              <a:rPr lang="pt-BR" smtClean="0"/>
              <a:t>21/03/2024</a:t>
            </a:fld>
            <a:endParaRPr lang="pt-BR"/>
          </a:p>
        </p:txBody>
      </p:sp>
      <p:sp>
        <p:nvSpPr>
          <p:cNvPr id="8" name="Espaço Reservado para Rodapé 7">
            <a:extLst>
              <a:ext uri="{FF2B5EF4-FFF2-40B4-BE49-F238E27FC236}">
                <a16:creationId xmlns:a16="http://schemas.microsoft.com/office/drawing/2014/main" id="{2299777E-A867-4D19-CBCF-6984F1A95CB6}"/>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96429364-18DD-BB54-D5F4-5D7C6D3BF827}"/>
              </a:ext>
            </a:extLst>
          </p:cNvPr>
          <p:cNvSpPr>
            <a:spLocks noGrp="1"/>
          </p:cNvSpPr>
          <p:nvPr>
            <p:ph type="sldNum" sz="quarter" idx="12"/>
          </p:nvPr>
        </p:nvSpPr>
        <p:spPr/>
        <p:txBody>
          <a:bodyPr/>
          <a:lstStyle/>
          <a:p>
            <a:fld id="{1EF566FF-FC1F-4B2A-B245-E48033A5042B}" type="slidenum">
              <a:rPr lang="pt-BR" smtClean="0"/>
              <a:t>‹nº›</a:t>
            </a:fld>
            <a:endParaRPr lang="pt-BR"/>
          </a:p>
        </p:txBody>
      </p:sp>
    </p:spTree>
    <p:extLst>
      <p:ext uri="{BB962C8B-B14F-4D97-AF65-F5344CB8AC3E}">
        <p14:creationId xmlns:p14="http://schemas.microsoft.com/office/powerpoint/2010/main" val="1371267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22DB3E-1AB5-AC28-F4EC-82D9D40F219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51749960-04F0-B251-36A8-F4CABAE52FA1}"/>
              </a:ext>
            </a:extLst>
          </p:cNvPr>
          <p:cNvSpPr>
            <a:spLocks noGrp="1"/>
          </p:cNvSpPr>
          <p:nvPr>
            <p:ph type="dt" sz="half" idx="10"/>
          </p:nvPr>
        </p:nvSpPr>
        <p:spPr/>
        <p:txBody>
          <a:bodyPr/>
          <a:lstStyle/>
          <a:p>
            <a:fld id="{B6C083A4-0C4E-4BB1-9A9B-23DC1A2CADF7}" type="datetimeFigureOut">
              <a:rPr lang="pt-BR" smtClean="0"/>
              <a:t>21/03/2024</a:t>
            </a:fld>
            <a:endParaRPr lang="pt-BR"/>
          </a:p>
        </p:txBody>
      </p:sp>
      <p:sp>
        <p:nvSpPr>
          <p:cNvPr id="4" name="Espaço Reservado para Rodapé 3">
            <a:extLst>
              <a:ext uri="{FF2B5EF4-FFF2-40B4-BE49-F238E27FC236}">
                <a16:creationId xmlns:a16="http://schemas.microsoft.com/office/drawing/2014/main" id="{0575C379-07AD-F5BC-9E0E-78B4591B6A4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6A57167-E7FA-EED0-8B25-66C2CAB8E55F}"/>
              </a:ext>
            </a:extLst>
          </p:cNvPr>
          <p:cNvSpPr>
            <a:spLocks noGrp="1"/>
          </p:cNvSpPr>
          <p:nvPr>
            <p:ph type="sldNum" sz="quarter" idx="12"/>
          </p:nvPr>
        </p:nvSpPr>
        <p:spPr/>
        <p:txBody>
          <a:bodyPr/>
          <a:lstStyle/>
          <a:p>
            <a:fld id="{1EF566FF-FC1F-4B2A-B245-E48033A5042B}" type="slidenum">
              <a:rPr lang="pt-BR" smtClean="0"/>
              <a:t>‹nº›</a:t>
            </a:fld>
            <a:endParaRPr lang="pt-BR"/>
          </a:p>
        </p:txBody>
      </p:sp>
    </p:spTree>
    <p:extLst>
      <p:ext uri="{BB962C8B-B14F-4D97-AF65-F5344CB8AC3E}">
        <p14:creationId xmlns:p14="http://schemas.microsoft.com/office/powerpoint/2010/main" val="4126092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E2DE7E8-E2B6-EFA3-BF88-BA7765A84935}"/>
              </a:ext>
            </a:extLst>
          </p:cNvPr>
          <p:cNvSpPr>
            <a:spLocks noGrp="1"/>
          </p:cNvSpPr>
          <p:nvPr>
            <p:ph type="dt" sz="half" idx="10"/>
          </p:nvPr>
        </p:nvSpPr>
        <p:spPr/>
        <p:txBody>
          <a:bodyPr/>
          <a:lstStyle/>
          <a:p>
            <a:fld id="{B6C083A4-0C4E-4BB1-9A9B-23DC1A2CADF7}" type="datetimeFigureOut">
              <a:rPr lang="pt-BR" smtClean="0"/>
              <a:t>21/03/2024</a:t>
            </a:fld>
            <a:endParaRPr lang="pt-BR"/>
          </a:p>
        </p:txBody>
      </p:sp>
      <p:sp>
        <p:nvSpPr>
          <p:cNvPr id="3" name="Espaço Reservado para Rodapé 2">
            <a:extLst>
              <a:ext uri="{FF2B5EF4-FFF2-40B4-BE49-F238E27FC236}">
                <a16:creationId xmlns:a16="http://schemas.microsoft.com/office/drawing/2014/main" id="{3237B9B0-CB03-0361-F257-F3F084AC4FD1}"/>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60F1FCC-2501-95A3-7356-8E3954707957}"/>
              </a:ext>
            </a:extLst>
          </p:cNvPr>
          <p:cNvSpPr>
            <a:spLocks noGrp="1"/>
          </p:cNvSpPr>
          <p:nvPr>
            <p:ph type="sldNum" sz="quarter" idx="12"/>
          </p:nvPr>
        </p:nvSpPr>
        <p:spPr/>
        <p:txBody>
          <a:bodyPr/>
          <a:lstStyle/>
          <a:p>
            <a:fld id="{1EF566FF-FC1F-4B2A-B245-E48033A5042B}" type="slidenum">
              <a:rPr lang="pt-BR" smtClean="0"/>
              <a:t>‹nº›</a:t>
            </a:fld>
            <a:endParaRPr lang="pt-BR"/>
          </a:p>
        </p:txBody>
      </p:sp>
    </p:spTree>
    <p:extLst>
      <p:ext uri="{BB962C8B-B14F-4D97-AF65-F5344CB8AC3E}">
        <p14:creationId xmlns:p14="http://schemas.microsoft.com/office/powerpoint/2010/main" val="1929262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017742-445C-6211-9744-859C96C8CD9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FD5604E-3CD6-34F4-2418-A2F4B7826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83C499A-B3B1-7EB5-AB06-7D7447D68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DDCAAE7-4328-5E60-D88B-7B696C8E87D5}"/>
              </a:ext>
            </a:extLst>
          </p:cNvPr>
          <p:cNvSpPr>
            <a:spLocks noGrp="1"/>
          </p:cNvSpPr>
          <p:nvPr>
            <p:ph type="dt" sz="half" idx="10"/>
          </p:nvPr>
        </p:nvSpPr>
        <p:spPr/>
        <p:txBody>
          <a:bodyPr/>
          <a:lstStyle/>
          <a:p>
            <a:fld id="{B6C083A4-0C4E-4BB1-9A9B-23DC1A2CADF7}" type="datetimeFigureOut">
              <a:rPr lang="pt-BR" smtClean="0"/>
              <a:t>21/03/2024</a:t>
            </a:fld>
            <a:endParaRPr lang="pt-BR"/>
          </a:p>
        </p:txBody>
      </p:sp>
      <p:sp>
        <p:nvSpPr>
          <p:cNvPr id="6" name="Espaço Reservado para Rodapé 5">
            <a:extLst>
              <a:ext uri="{FF2B5EF4-FFF2-40B4-BE49-F238E27FC236}">
                <a16:creationId xmlns:a16="http://schemas.microsoft.com/office/drawing/2014/main" id="{813AB653-2E94-786B-7BCD-6AE67FA962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806F30A-B559-70C0-EC6B-84C152C09221}"/>
              </a:ext>
            </a:extLst>
          </p:cNvPr>
          <p:cNvSpPr>
            <a:spLocks noGrp="1"/>
          </p:cNvSpPr>
          <p:nvPr>
            <p:ph type="sldNum" sz="quarter" idx="12"/>
          </p:nvPr>
        </p:nvSpPr>
        <p:spPr/>
        <p:txBody>
          <a:bodyPr/>
          <a:lstStyle/>
          <a:p>
            <a:fld id="{1EF566FF-FC1F-4B2A-B245-E48033A5042B}" type="slidenum">
              <a:rPr lang="pt-BR" smtClean="0"/>
              <a:t>‹nº›</a:t>
            </a:fld>
            <a:endParaRPr lang="pt-BR"/>
          </a:p>
        </p:txBody>
      </p:sp>
    </p:spTree>
    <p:extLst>
      <p:ext uri="{BB962C8B-B14F-4D97-AF65-F5344CB8AC3E}">
        <p14:creationId xmlns:p14="http://schemas.microsoft.com/office/powerpoint/2010/main" val="417007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4DEEBF-2D29-A23F-B67A-190DC00B507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4FF0D3A-0D4C-B423-BE8D-77FE5A23D6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78B669DC-F693-DC87-BA51-2988FF6F1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F22413A-ABCD-7207-429A-BA4ABC09B873}"/>
              </a:ext>
            </a:extLst>
          </p:cNvPr>
          <p:cNvSpPr>
            <a:spLocks noGrp="1"/>
          </p:cNvSpPr>
          <p:nvPr>
            <p:ph type="dt" sz="half" idx="10"/>
          </p:nvPr>
        </p:nvSpPr>
        <p:spPr/>
        <p:txBody>
          <a:bodyPr/>
          <a:lstStyle/>
          <a:p>
            <a:fld id="{B6C083A4-0C4E-4BB1-9A9B-23DC1A2CADF7}" type="datetimeFigureOut">
              <a:rPr lang="pt-BR" smtClean="0"/>
              <a:t>21/03/2024</a:t>
            </a:fld>
            <a:endParaRPr lang="pt-BR"/>
          </a:p>
        </p:txBody>
      </p:sp>
      <p:sp>
        <p:nvSpPr>
          <p:cNvPr id="6" name="Espaço Reservado para Rodapé 5">
            <a:extLst>
              <a:ext uri="{FF2B5EF4-FFF2-40B4-BE49-F238E27FC236}">
                <a16:creationId xmlns:a16="http://schemas.microsoft.com/office/drawing/2014/main" id="{CFF0B164-F64B-9303-E58A-4205B8F48D8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5490788-A786-66D9-85BE-579E99ED5B1D}"/>
              </a:ext>
            </a:extLst>
          </p:cNvPr>
          <p:cNvSpPr>
            <a:spLocks noGrp="1"/>
          </p:cNvSpPr>
          <p:nvPr>
            <p:ph type="sldNum" sz="quarter" idx="12"/>
          </p:nvPr>
        </p:nvSpPr>
        <p:spPr/>
        <p:txBody>
          <a:bodyPr/>
          <a:lstStyle/>
          <a:p>
            <a:fld id="{1EF566FF-FC1F-4B2A-B245-E48033A5042B}" type="slidenum">
              <a:rPr lang="pt-BR" smtClean="0"/>
              <a:t>‹nº›</a:t>
            </a:fld>
            <a:endParaRPr lang="pt-BR"/>
          </a:p>
        </p:txBody>
      </p:sp>
    </p:spTree>
    <p:extLst>
      <p:ext uri="{BB962C8B-B14F-4D97-AF65-F5344CB8AC3E}">
        <p14:creationId xmlns:p14="http://schemas.microsoft.com/office/powerpoint/2010/main" val="153844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3E14AB1-498C-6CB2-8F40-B64BBA2C7C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F39BCFF-6322-8586-0EBA-66A401A001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29FB45E-1E08-39AC-166B-87C2DDFB1B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C083A4-0C4E-4BB1-9A9B-23DC1A2CADF7}" type="datetimeFigureOut">
              <a:rPr lang="pt-BR" smtClean="0"/>
              <a:t>21/03/2024</a:t>
            </a:fld>
            <a:endParaRPr lang="pt-BR"/>
          </a:p>
        </p:txBody>
      </p:sp>
      <p:sp>
        <p:nvSpPr>
          <p:cNvPr id="5" name="Espaço Reservado para Rodapé 4">
            <a:extLst>
              <a:ext uri="{FF2B5EF4-FFF2-40B4-BE49-F238E27FC236}">
                <a16:creationId xmlns:a16="http://schemas.microsoft.com/office/drawing/2014/main" id="{41E47CEF-0B99-426F-31D6-7DDEBDD194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1E6F9AC-3E13-F14D-E4E3-7D320C2E02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F566FF-FC1F-4B2A-B245-E48033A5042B}" type="slidenum">
              <a:rPr lang="pt-BR" smtClean="0"/>
              <a:t>‹nº›</a:t>
            </a:fld>
            <a:endParaRPr lang="pt-BR"/>
          </a:p>
        </p:txBody>
      </p:sp>
    </p:spTree>
    <p:extLst>
      <p:ext uri="{BB962C8B-B14F-4D97-AF65-F5344CB8AC3E}">
        <p14:creationId xmlns:p14="http://schemas.microsoft.com/office/powerpoint/2010/main" val="2660414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8.xml"/><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hyperlink" Target="https://youtu.be/u8Y6S6ev-Vg"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pt.wikipedia.org/wiki/1983"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hyperlink" Target="http://pt.wikipedia.org/w/index.php?title=Gary_Grimes&amp;action=edit&amp;redlink=1"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EEFF3453-6B7F-AB68-B350-9CEBE046CD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322" b="-8"/>
          <a:stretch/>
        </p:blipFill>
        <p:spPr bwMode="auto">
          <a:xfrm>
            <a:off x="2177124" y="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6ABD7C0-E02D-056E-16CF-05F812DC15A6}"/>
              </a:ext>
            </a:extLst>
          </p:cNvPr>
          <p:cNvSpPr>
            <a:spLocks noGrp="1"/>
          </p:cNvSpPr>
          <p:nvPr>
            <p:ph type="title"/>
          </p:nvPr>
        </p:nvSpPr>
        <p:spPr>
          <a:xfrm>
            <a:off x="838200" y="365125"/>
            <a:ext cx="3822189" cy="1899912"/>
          </a:xfrm>
        </p:spPr>
        <p:txBody>
          <a:bodyPr>
            <a:normAutofit/>
          </a:bodyPr>
          <a:lstStyle/>
          <a:p>
            <a:r>
              <a:rPr lang="pt-BR" sz="4000"/>
              <a:t>Blender</a:t>
            </a:r>
          </a:p>
        </p:txBody>
      </p:sp>
      <p:sp>
        <p:nvSpPr>
          <p:cNvPr id="3" name="Espaço Reservado para Conteúdo 2">
            <a:extLst>
              <a:ext uri="{FF2B5EF4-FFF2-40B4-BE49-F238E27FC236}">
                <a16:creationId xmlns:a16="http://schemas.microsoft.com/office/drawing/2014/main" id="{543AB612-9E91-D62E-931C-7806D32C320A}"/>
              </a:ext>
            </a:extLst>
          </p:cNvPr>
          <p:cNvSpPr>
            <a:spLocks noGrp="1"/>
          </p:cNvSpPr>
          <p:nvPr>
            <p:ph idx="1"/>
          </p:nvPr>
        </p:nvSpPr>
        <p:spPr>
          <a:xfrm>
            <a:off x="623888" y="2053202"/>
            <a:ext cx="4036501" cy="4123761"/>
          </a:xfrm>
        </p:spPr>
        <p:txBody>
          <a:bodyPr vert="horz" lIns="91440" tIns="45720" rIns="91440" bIns="45720" rtlCol="0" anchor="t">
            <a:normAutofit fontScale="92500" lnSpcReduction="10000"/>
          </a:bodyPr>
          <a:lstStyle/>
          <a:p>
            <a:r>
              <a:rPr lang="pt-BR" sz="1800"/>
              <a:t>Software de código aberto</a:t>
            </a:r>
          </a:p>
          <a:p>
            <a:r>
              <a:rPr lang="pt-BR" sz="1800"/>
              <a:t>Blender Foundation</a:t>
            </a:r>
          </a:p>
          <a:p>
            <a:r>
              <a:rPr lang="pt-BR" sz="1800"/>
              <a:t>Multiplataforma</a:t>
            </a:r>
          </a:p>
          <a:p>
            <a:r>
              <a:rPr lang="pt-BR" sz="1800"/>
              <a:t>36 Linguagens</a:t>
            </a:r>
          </a:p>
          <a:p>
            <a:r>
              <a:rPr lang="pt-BR" sz="1800"/>
              <a:t>Conteúdos 3D</a:t>
            </a:r>
          </a:p>
          <a:p>
            <a:pPr lvl="1"/>
            <a:r>
              <a:rPr lang="pt-BR" sz="1600"/>
              <a:t>Modelagem</a:t>
            </a:r>
          </a:p>
          <a:p>
            <a:pPr lvl="1"/>
            <a:r>
              <a:rPr lang="pt-BR" sz="1600"/>
              <a:t>Simulação</a:t>
            </a:r>
          </a:p>
          <a:p>
            <a:pPr lvl="2">
              <a:buFont typeface="Wingdings" panose="020B0604020202020204" pitchFamily="34" charset="0"/>
              <a:buChar char="§"/>
            </a:pPr>
            <a:r>
              <a:rPr lang="pt-BR" sz="1200"/>
              <a:t>Fluidos</a:t>
            </a:r>
          </a:p>
          <a:p>
            <a:pPr lvl="2">
              <a:buFont typeface="Wingdings" panose="020B0604020202020204" pitchFamily="34" charset="0"/>
              <a:buChar char="§"/>
            </a:pPr>
            <a:r>
              <a:rPr lang="pt-BR" sz="1200"/>
              <a:t>Tecido</a:t>
            </a:r>
          </a:p>
          <a:p>
            <a:pPr lvl="2">
              <a:buFont typeface="Wingdings" panose="020B0604020202020204" pitchFamily="34" charset="0"/>
              <a:buChar char="§"/>
            </a:pPr>
            <a:r>
              <a:rPr lang="pt-BR" sz="1200">
                <a:solidFill>
                  <a:srgbClr val="000000"/>
                </a:solidFill>
                <a:ea typeface="+mn-lt"/>
                <a:cs typeface="+mn-lt"/>
              </a:rPr>
              <a:t>Fumaça</a:t>
            </a:r>
          </a:p>
          <a:p>
            <a:pPr lvl="2">
              <a:buFont typeface="Wingdings" panose="020B0604020202020204" pitchFamily="34" charset="0"/>
              <a:buChar char="§"/>
            </a:pPr>
            <a:r>
              <a:rPr lang="pt-BR" sz="1200">
                <a:solidFill>
                  <a:srgbClr val="000000"/>
                </a:solidFill>
                <a:ea typeface="+mn-lt"/>
                <a:cs typeface="+mn-lt"/>
              </a:rPr>
              <a:t>Chuva</a:t>
            </a:r>
          </a:p>
          <a:p>
            <a:pPr lvl="2">
              <a:buFont typeface="Wingdings" panose="020B0604020202020204" pitchFamily="34" charset="0"/>
              <a:buChar char="§"/>
            </a:pPr>
            <a:r>
              <a:rPr lang="pt-BR" sz="1200">
                <a:solidFill>
                  <a:srgbClr val="000000"/>
                </a:solidFill>
                <a:ea typeface="+mn-lt"/>
                <a:cs typeface="+mn-lt"/>
              </a:rPr>
              <a:t>Cabelo</a:t>
            </a:r>
          </a:p>
          <a:p>
            <a:pPr lvl="2">
              <a:buFont typeface="Wingdings" panose="020B0604020202020204" pitchFamily="34" charset="0"/>
              <a:buChar char="§"/>
            </a:pPr>
            <a:r>
              <a:rPr lang="pt-BR" sz="1200">
                <a:solidFill>
                  <a:srgbClr val="000000"/>
                </a:solidFill>
                <a:ea typeface="+mn-lt"/>
                <a:cs typeface="+mn-lt"/>
              </a:rPr>
              <a:t>Corpos rígidos e macios</a:t>
            </a:r>
          </a:p>
          <a:p>
            <a:pPr lvl="1"/>
            <a:r>
              <a:rPr lang="pt-BR" sz="1600"/>
              <a:t>Renderização</a:t>
            </a:r>
          </a:p>
          <a:p>
            <a:pPr lvl="1"/>
            <a:r>
              <a:rPr lang="pt-BR" sz="1600"/>
              <a:t>Animação</a:t>
            </a:r>
          </a:p>
          <a:p>
            <a:pPr lvl="1"/>
            <a:r>
              <a:rPr lang="pt-BR" sz="1600"/>
              <a:t>Pós-produção</a:t>
            </a:r>
          </a:p>
          <a:p>
            <a:pPr marL="457200" lvl="1" indent="0">
              <a:buNone/>
            </a:pPr>
            <a:endParaRPr lang="pt-BR" sz="1600"/>
          </a:p>
          <a:p>
            <a:endParaRPr lang="pt-BR" sz="2000"/>
          </a:p>
        </p:txBody>
      </p:sp>
    </p:spTree>
    <p:extLst>
      <p:ext uri="{BB962C8B-B14F-4D97-AF65-F5344CB8AC3E}">
        <p14:creationId xmlns:p14="http://schemas.microsoft.com/office/powerpoint/2010/main" val="943677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287B4458-B9BE-6A47-2E3A-002992319795}"/>
              </a:ext>
            </a:extLst>
          </p:cNvPr>
          <p:cNvSpPr>
            <a:spLocks noGrp="1"/>
          </p:cNvSpPr>
          <p:nvPr>
            <p:ph type="title"/>
          </p:nvPr>
        </p:nvSpPr>
        <p:spPr>
          <a:xfrm>
            <a:off x="1137034" y="609597"/>
            <a:ext cx="9392421" cy="1330841"/>
          </a:xfrm>
        </p:spPr>
        <p:txBody>
          <a:bodyPr vert="horz" lIns="91440" tIns="45720" rIns="91440" bIns="45720" rtlCol="0" anchor="ctr">
            <a:normAutofit/>
          </a:bodyPr>
          <a:lstStyle/>
          <a:p>
            <a:r>
              <a:rPr lang="en-US" sz="4400" kern="1200">
                <a:solidFill>
                  <a:schemeClr val="tx1"/>
                </a:solidFill>
                <a:latin typeface="+mj-lt"/>
                <a:ea typeface="+mj-ea"/>
                <a:cs typeface="+mj-cs"/>
              </a:rPr>
              <a:t>Impressão 3D</a:t>
            </a:r>
          </a:p>
        </p:txBody>
      </p:sp>
      <p:sp>
        <p:nvSpPr>
          <p:cNvPr id="4" name="Espaço Reservado para Texto 3">
            <a:extLst>
              <a:ext uri="{FF2B5EF4-FFF2-40B4-BE49-F238E27FC236}">
                <a16:creationId xmlns:a16="http://schemas.microsoft.com/office/drawing/2014/main" id="{18DA1B7B-697B-BBB6-391F-6E9E6925494F}"/>
              </a:ext>
            </a:extLst>
          </p:cNvPr>
          <p:cNvSpPr>
            <a:spLocks noGrp="1"/>
          </p:cNvSpPr>
          <p:nvPr>
            <p:ph type="body" sz="half" idx="2"/>
          </p:nvPr>
        </p:nvSpPr>
        <p:spPr>
          <a:xfrm>
            <a:off x="1137034" y="2198362"/>
            <a:ext cx="4958966" cy="3917773"/>
          </a:xfrm>
        </p:spPr>
        <p:txBody>
          <a:bodyPr vert="horz" lIns="91440" tIns="45720" rIns="91440" bIns="45720" rtlCol="0">
            <a:normAutofit/>
          </a:bodyPr>
          <a:lstStyle/>
          <a:p>
            <a:pPr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Construção de objetos a partir de modelos CAD ou 3D</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As formas geométricas resultantes são confeccionadas </a:t>
            </a:r>
            <a:r>
              <a:rPr lang="en-US" sz="2000" b="1"/>
              <a:t>depositando</a:t>
            </a:r>
            <a:r>
              <a:rPr lang="en-US" sz="2000"/>
              <a:t>, </a:t>
            </a:r>
            <a:r>
              <a:rPr lang="en-US" sz="2000" b="1"/>
              <a:t>unindo</a:t>
            </a:r>
            <a:r>
              <a:rPr lang="en-US" sz="2000"/>
              <a:t>, ou </a:t>
            </a:r>
            <a:r>
              <a:rPr lang="en-US" sz="2000" b="1"/>
              <a:t>solidificando </a:t>
            </a:r>
            <a:r>
              <a:rPr lang="en-US" sz="2000"/>
              <a:t>materiais</a:t>
            </a:r>
          </a:p>
        </p:txBody>
      </p:sp>
      <p:pic>
        <p:nvPicPr>
          <p:cNvPr id="9" name="Imagem 8" descr="Benchy 3d Printer GIF - Benchy 3d Printer 3d GIFs">
            <a:extLst>
              <a:ext uri="{FF2B5EF4-FFF2-40B4-BE49-F238E27FC236}">
                <a16:creationId xmlns:a16="http://schemas.microsoft.com/office/drawing/2014/main" id="{F163A084-CB5E-8736-D937-F0AC7AF7BF6C}"/>
              </a:ext>
            </a:extLst>
          </p:cNvPr>
          <p:cNvPicPr>
            <a:picLocks noChangeAspect="1"/>
          </p:cNvPicPr>
          <p:nvPr/>
        </p:nvPicPr>
        <p:blipFill>
          <a:blip r:embed="rId2"/>
          <a:stretch>
            <a:fillRect/>
          </a:stretch>
        </p:blipFill>
        <p:spPr>
          <a:xfrm>
            <a:off x="7235662" y="1717554"/>
            <a:ext cx="3755915" cy="3755915"/>
          </a:xfrm>
          <a:prstGeom prst="rect">
            <a:avLst/>
          </a:prstGeom>
        </p:spPr>
      </p:pic>
      <p:sp>
        <p:nvSpPr>
          <p:cNvPr id="24" name="Freeform: Shape 2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77664379"/>
      </p:ext>
    </p:extLst>
  </p:cSld>
  <p:clrMapOvr>
    <a:masterClrMapping/>
  </p:clrMapOvr>
  <mc:AlternateContent xmlns:mc="http://schemas.openxmlformats.org/markup-compatibility/2006">
    <mc:Choice xmlns:p15="http://schemas.microsoft.com/office/powerpoint/2012/main" Requires="p15">
      <p:transition spd="slow">
        <p15:prstTrans prst="origami"/>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F584EEFD-3133-D7C8-CA54-4A2DA51D99DB}"/>
              </a:ext>
            </a:extLst>
          </p:cNvPr>
          <p:cNvSpPr>
            <a:spLocks noGrp="1"/>
          </p:cNvSpPr>
          <p:nvPr>
            <p:ph type="title"/>
          </p:nvPr>
        </p:nvSpPr>
        <p:spPr>
          <a:xfrm>
            <a:off x="1137037" y="609600"/>
            <a:ext cx="5915197" cy="1330519"/>
          </a:xfrm>
        </p:spPr>
        <p:txBody>
          <a:bodyPr>
            <a:normAutofit/>
          </a:bodyPr>
          <a:lstStyle/>
          <a:p>
            <a:r>
              <a:rPr lang="pt-BR"/>
              <a:t>História</a:t>
            </a:r>
          </a:p>
        </p:txBody>
      </p:sp>
      <p:sp>
        <p:nvSpPr>
          <p:cNvPr id="3" name="Espaço Reservado para Conteúdo 2">
            <a:extLst>
              <a:ext uri="{FF2B5EF4-FFF2-40B4-BE49-F238E27FC236}">
                <a16:creationId xmlns:a16="http://schemas.microsoft.com/office/drawing/2014/main" id="{699839BA-2E70-5CB2-E2DD-CF642A7663C0}"/>
              </a:ext>
            </a:extLst>
          </p:cNvPr>
          <p:cNvSpPr>
            <a:spLocks noGrp="1"/>
          </p:cNvSpPr>
          <p:nvPr>
            <p:ph idx="1"/>
          </p:nvPr>
        </p:nvSpPr>
        <p:spPr>
          <a:xfrm>
            <a:off x="1137037" y="2549718"/>
            <a:ext cx="5747857" cy="3552969"/>
          </a:xfrm>
        </p:spPr>
        <p:txBody>
          <a:bodyPr vert="horz" lIns="91440" tIns="45720" rIns="91440" bIns="45720" rtlCol="0" anchor="t">
            <a:normAutofit/>
          </a:bodyPr>
          <a:lstStyle/>
          <a:p>
            <a:r>
              <a:rPr lang="pt-BR" sz="2000"/>
              <a:t>O conceito geral foi concebido por Murray </a:t>
            </a:r>
            <a:r>
              <a:rPr lang="pt-BR" sz="2000" err="1"/>
              <a:t>Leinster</a:t>
            </a:r>
            <a:r>
              <a:rPr lang="pt-BR" sz="2000"/>
              <a:t> em 1945, descrevendo um braço mecânico que ejetava plástico pela ponta onde se solidificava no ar.</a:t>
            </a:r>
          </a:p>
          <a:p>
            <a:endParaRPr lang="pt-BR" sz="2000"/>
          </a:p>
          <a:p>
            <a:r>
              <a:rPr lang="pt-BR" sz="2000"/>
              <a:t>E Raymond F. Jones, autor de histórias de ficção científica, referiu a um </a:t>
            </a:r>
            <a:r>
              <a:rPr lang="pt-BR" sz="2000" b="1"/>
              <a:t>spray molecular</a:t>
            </a:r>
            <a:r>
              <a:rPr lang="pt-BR" sz="2000"/>
              <a:t> na revista em quadrinhos </a:t>
            </a:r>
            <a:r>
              <a:rPr lang="pt-BR" sz="2000" i="1" err="1"/>
              <a:t>Astounding</a:t>
            </a:r>
            <a:r>
              <a:rPr lang="pt-BR" sz="2000" i="1"/>
              <a:t> Science </a:t>
            </a:r>
            <a:r>
              <a:rPr lang="pt-BR" sz="2000" i="1" err="1"/>
              <a:t>Fiction</a:t>
            </a:r>
            <a:r>
              <a:rPr lang="pt-BR" sz="2000"/>
              <a:t>, em 1950.</a:t>
            </a:r>
          </a:p>
          <a:p>
            <a:endParaRPr lang="pt-BR" sz="2000"/>
          </a:p>
        </p:txBody>
      </p:sp>
      <p:sp>
        <p:nvSpPr>
          <p:cNvPr id="14" name="Freeform: Shape 13">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m 4">
            <a:extLst>
              <a:ext uri="{FF2B5EF4-FFF2-40B4-BE49-F238E27FC236}">
                <a16:creationId xmlns:a16="http://schemas.microsoft.com/office/drawing/2014/main" id="{6E96DE1E-0B0A-A2C6-E50A-25EC01742FE1}"/>
              </a:ext>
            </a:extLst>
          </p:cNvPr>
          <p:cNvPicPr>
            <a:picLocks noChangeAspect="1"/>
          </p:cNvPicPr>
          <p:nvPr/>
        </p:nvPicPr>
        <p:blipFill rotWithShape="1">
          <a:blip r:embed="rId2"/>
          <a:srcRect l="999"/>
          <a:stretch/>
        </p:blipFill>
        <p:spPr>
          <a:xfrm>
            <a:off x="7761092" y="771383"/>
            <a:ext cx="3684567" cy="5311922"/>
          </a:xfrm>
          <a:prstGeom prst="rect">
            <a:avLst/>
          </a:prstGeom>
        </p:spPr>
      </p:pic>
      <p:sp>
        <p:nvSpPr>
          <p:cNvPr id="16" name="Freeform: Shape 15">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
            <a:extLst>
              <a:ext uri="{FF2B5EF4-FFF2-40B4-BE49-F238E27FC236}">
                <a16:creationId xmlns:a16="http://schemas.microsoft.com/office/drawing/2014/main" id="{8D91DE60-2C2D-4D7E-A6B4-C9499017D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2623" y="6128773"/>
            <a:ext cx="1201506" cy="365125"/>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788047"/>
      </p:ext>
    </p:extLst>
  </p:cSld>
  <p:clrMapOvr>
    <a:masterClrMapping/>
  </p:clrMapOvr>
  <mc:AlternateContent xmlns:mc="http://schemas.openxmlformats.org/markup-compatibility/2006">
    <mc:Choice xmlns:p15="http://schemas.microsoft.com/office/powerpoint/2012/main" Requires="p15">
      <p:transition spd="slow">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Espaço Reservado para Conteúdo 2">
            <a:extLst>
              <a:ext uri="{FF2B5EF4-FFF2-40B4-BE49-F238E27FC236}">
                <a16:creationId xmlns:a16="http://schemas.microsoft.com/office/drawing/2014/main" id="{D13BC160-0C85-36D7-4ACC-C134387F8A44}"/>
              </a:ext>
            </a:extLst>
          </p:cNvPr>
          <p:cNvSpPr>
            <a:spLocks noGrp="1"/>
          </p:cNvSpPr>
          <p:nvPr>
            <p:ph idx="1"/>
          </p:nvPr>
        </p:nvSpPr>
        <p:spPr>
          <a:xfrm>
            <a:off x="848360" y="1358265"/>
            <a:ext cx="5080000" cy="4351338"/>
          </a:xfrm>
        </p:spPr>
        <p:txBody>
          <a:bodyPr vert="horz" lIns="91440" tIns="45720" rIns="91440" bIns="45720" rtlCol="0" anchor="t">
            <a:normAutofit/>
          </a:bodyPr>
          <a:lstStyle/>
          <a:p>
            <a:endParaRPr lang="pt-BR"/>
          </a:p>
          <a:p>
            <a:r>
              <a:rPr lang="pt-BR"/>
              <a:t>Modelagem</a:t>
            </a:r>
          </a:p>
          <a:p>
            <a:r>
              <a:rPr lang="pt-BR"/>
              <a:t>Impressão</a:t>
            </a:r>
          </a:p>
          <a:p>
            <a:r>
              <a:rPr lang="pt-BR"/>
              <a:t>Materiais</a:t>
            </a:r>
          </a:p>
          <a:p>
            <a:r>
              <a:rPr lang="pt-BR"/>
              <a:t>Impressão </a:t>
            </a:r>
            <a:r>
              <a:rPr lang="pt-BR" err="1"/>
              <a:t>multi-materiais</a:t>
            </a:r>
            <a:endParaRPr lang="pt-BR"/>
          </a:p>
          <a:p>
            <a:r>
              <a:rPr lang="pt-BR"/>
              <a:t>Impressão 4D</a:t>
            </a:r>
          </a:p>
        </p:txBody>
      </p:sp>
      <p:sp>
        <p:nvSpPr>
          <p:cNvPr id="22" name="Freeform: Shape 2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ítulo 1">
            <a:extLst>
              <a:ext uri="{FF2B5EF4-FFF2-40B4-BE49-F238E27FC236}">
                <a16:creationId xmlns:a16="http://schemas.microsoft.com/office/drawing/2014/main" id="{ED74EF03-AE8C-8233-386D-314C08DFEF6C}"/>
              </a:ext>
            </a:extLst>
          </p:cNvPr>
          <p:cNvSpPr txBox="1">
            <a:spLocks/>
          </p:cNvSpPr>
          <p:nvPr/>
        </p:nvSpPr>
        <p:spPr>
          <a:xfrm>
            <a:off x="838200" y="4000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pt-BR" sz="4400"/>
              <a:t>Princípios Gerais</a:t>
            </a:r>
          </a:p>
        </p:txBody>
      </p:sp>
      <p:pic>
        <p:nvPicPr>
          <p:cNvPr id="31" name="Imagem 30" descr="Carousel image representing the 3D design. Either an user-provided picture or a 3D render.">
            <a:extLst>
              <a:ext uri="{FF2B5EF4-FFF2-40B4-BE49-F238E27FC236}">
                <a16:creationId xmlns:a16="http://schemas.microsoft.com/office/drawing/2014/main" id="{4CE73499-1554-22FD-5080-83D964815321}"/>
              </a:ext>
            </a:extLst>
          </p:cNvPr>
          <p:cNvPicPr>
            <a:picLocks noChangeAspect="1"/>
          </p:cNvPicPr>
          <p:nvPr/>
        </p:nvPicPr>
        <p:blipFill>
          <a:blip r:embed="rId2"/>
          <a:stretch>
            <a:fillRect/>
          </a:stretch>
        </p:blipFill>
        <p:spPr>
          <a:xfrm>
            <a:off x="7112000" y="2288540"/>
            <a:ext cx="4653280" cy="3489960"/>
          </a:xfrm>
          <a:prstGeom prst="rect">
            <a:avLst/>
          </a:prstGeom>
        </p:spPr>
      </p:pic>
      <p:pic>
        <p:nvPicPr>
          <p:cNvPr id="30" name="Imagem 29" descr="Carousel image representing the 3D design. Either an user-provided picture or a 3D render.">
            <a:extLst>
              <a:ext uri="{FF2B5EF4-FFF2-40B4-BE49-F238E27FC236}">
                <a16:creationId xmlns:a16="http://schemas.microsoft.com/office/drawing/2014/main" id="{2D2BC8B0-0575-5FA4-3678-0BAF3E12E971}"/>
              </a:ext>
            </a:extLst>
          </p:cNvPr>
          <p:cNvPicPr>
            <a:picLocks noChangeAspect="1"/>
          </p:cNvPicPr>
          <p:nvPr/>
        </p:nvPicPr>
        <p:blipFill rotWithShape="1">
          <a:blip r:embed="rId3"/>
          <a:srcRect l="16502" r="-165" b="-252"/>
          <a:stretch/>
        </p:blipFill>
        <p:spPr>
          <a:xfrm>
            <a:off x="5638800" y="572045"/>
            <a:ext cx="3534027" cy="2767520"/>
          </a:xfrm>
          <a:prstGeom prst="rect">
            <a:avLst/>
          </a:prstGeom>
        </p:spPr>
      </p:pic>
    </p:spTree>
    <p:extLst>
      <p:ext uri="{BB962C8B-B14F-4D97-AF65-F5344CB8AC3E}">
        <p14:creationId xmlns:p14="http://schemas.microsoft.com/office/powerpoint/2010/main" val="2107652894"/>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ítulo 1">
            <a:extLst>
              <a:ext uri="{FF2B5EF4-FFF2-40B4-BE49-F238E27FC236}">
                <a16:creationId xmlns:a16="http://schemas.microsoft.com/office/drawing/2014/main" id="{ED74EF03-AE8C-8233-386D-314C08DFEF6C}"/>
              </a:ext>
            </a:extLst>
          </p:cNvPr>
          <p:cNvSpPr txBox="1">
            <a:spLocks/>
          </p:cNvSpPr>
          <p:nvPr/>
        </p:nvSpPr>
        <p:spPr>
          <a:xfrm>
            <a:off x="838200" y="4000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pt-BR" sz="4400"/>
              <a:t>Modelagem</a:t>
            </a:r>
            <a:endParaRPr lang="pt-BR" err="1"/>
          </a:p>
        </p:txBody>
      </p:sp>
      <p:pic>
        <p:nvPicPr>
          <p:cNvPr id="4" name="Imagem 3" descr="Tech Tip: How to Add Style To a Surface Model | Onshape">
            <a:extLst>
              <a:ext uri="{FF2B5EF4-FFF2-40B4-BE49-F238E27FC236}">
                <a16:creationId xmlns:a16="http://schemas.microsoft.com/office/drawing/2014/main" id="{DFE97FF8-EDB7-2093-D179-7DB4224A0F0C}"/>
              </a:ext>
            </a:extLst>
          </p:cNvPr>
          <p:cNvPicPr>
            <a:picLocks noChangeAspect="1"/>
          </p:cNvPicPr>
          <p:nvPr/>
        </p:nvPicPr>
        <p:blipFill>
          <a:blip r:embed="rId2"/>
          <a:stretch>
            <a:fillRect/>
          </a:stretch>
        </p:blipFill>
        <p:spPr>
          <a:xfrm>
            <a:off x="853440" y="2362835"/>
            <a:ext cx="2915920" cy="1664970"/>
          </a:xfrm>
          <a:prstGeom prst="rect">
            <a:avLst/>
          </a:prstGeom>
        </p:spPr>
      </p:pic>
      <p:sp>
        <p:nvSpPr>
          <p:cNvPr id="5" name="CaixaDeTexto 4">
            <a:extLst>
              <a:ext uri="{FF2B5EF4-FFF2-40B4-BE49-F238E27FC236}">
                <a16:creationId xmlns:a16="http://schemas.microsoft.com/office/drawing/2014/main" id="{78876435-29E5-A314-B6D0-B2346A0D4546}"/>
              </a:ext>
            </a:extLst>
          </p:cNvPr>
          <p:cNvSpPr txBox="1"/>
          <p:nvPr/>
        </p:nvSpPr>
        <p:spPr>
          <a:xfrm>
            <a:off x="852852" y="4305278"/>
            <a:ext cx="29129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err="1"/>
              <a:t>OnShape</a:t>
            </a:r>
          </a:p>
        </p:txBody>
      </p:sp>
      <p:pic>
        <p:nvPicPr>
          <p:cNvPr id="6" name="Imagem 5" descr="Uma imagem contendo Interface gráfica do usuário&#10;&#10;Descrição gerada automaticamente">
            <a:extLst>
              <a:ext uri="{FF2B5EF4-FFF2-40B4-BE49-F238E27FC236}">
                <a16:creationId xmlns:a16="http://schemas.microsoft.com/office/drawing/2014/main" id="{BB3F6CCB-DD08-FDBF-6866-5CCDF0CB3342}"/>
              </a:ext>
            </a:extLst>
          </p:cNvPr>
          <p:cNvPicPr>
            <a:picLocks noChangeAspect="1"/>
          </p:cNvPicPr>
          <p:nvPr/>
        </p:nvPicPr>
        <p:blipFill>
          <a:blip r:embed="rId3"/>
          <a:stretch>
            <a:fillRect/>
          </a:stretch>
        </p:blipFill>
        <p:spPr>
          <a:xfrm>
            <a:off x="4460240" y="2361692"/>
            <a:ext cx="2915920" cy="1646936"/>
          </a:xfrm>
          <a:prstGeom prst="rect">
            <a:avLst/>
          </a:prstGeom>
        </p:spPr>
      </p:pic>
      <p:sp>
        <p:nvSpPr>
          <p:cNvPr id="7" name="CaixaDeTexto 6">
            <a:extLst>
              <a:ext uri="{FF2B5EF4-FFF2-40B4-BE49-F238E27FC236}">
                <a16:creationId xmlns:a16="http://schemas.microsoft.com/office/drawing/2014/main" id="{B4CC3E7F-325D-01F7-AF2B-32357B6CE375}"/>
              </a:ext>
            </a:extLst>
          </p:cNvPr>
          <p:cNvSpPr txBox="1"/>
          <p:nvPr/>
        </p:nvSpPr>
        <p:spPr>
          <a:xfrm>
            <a:off x="4459652" y="4305277"/>
            <a:ext cx="29129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err="1"/>
              <a:t>Tinkercad</a:t>
            </a:r>
          </a:p>
        </p:txBody>
      </p:sp>
      <p:pic>
        <p:nvPicPr>
          <p:cNvPr id="8" name="Imagem 7">
            <a:extLst>
              <a:ext uri="{FF2B5EF4-FFF2-40B4-BE49-F238E27FC236}">
                <a16:creationId xmlns:a16="http://schemas.microsoft.com/office/drawing/2014/main" id="{2B58732C-3A9B-BAD3-B7BF-72776679EB5B}"/>
              </a:ext>
            </a:extLst>
          </p:cNvPr>
          <p:cNvPicPr>
            <a:picLocks noChangeAspect="1"/>
          </p:cNvPicPr>
          <p:nvPr/>
        </p:nvPicPr>
        <p:blipFill>
          <a:blip r:embed="rId4"/>
          <a:stretch>
            <a:fillRect/>
          </a:stretch>
        </p:blipFill>
        <p:spPr>
          <a:xfrm>
            <a:off x="8402320" y="2362810"/>
            <a:ext cx="2590799" cy="1665020"/>
          </a:xfrm>
          <a:prstGeom prst="rect">
            <a:avLst/>
          </a:prstGeom>
        </p:spPr>
      </p:pic>
      <p:sp>
        <p:nvSpPr>
          <p:cNvPr id="9" name="CaixaDeTexto 8">
            <a:extLst>
              <a:ext uri="{FF2B5EF4-FFF2-40B4-BE49-F238E27FC236}">
                <a16:creationId xmlns:a16="http://schemas.microsoft.com/office/drawing/2014/main" id="{B1382510-9CD6-C1D5-215A-32C8779BF668}"/>
              </a:ext>
            </a:extLst>
          </p:cNvPr>
          <p:cNvSpPr txBox="1"/>
          <p:nvPr/>
        </p:nvSpPr>
        <p:spPr>
          <a:xfrm>
            <a:off x="8401732" y="4356077"/>
            <a:ext cx="25878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Autodesk Fusion 360</a:t>
            </a:r>
          </a:p>
        </p:txBody>
      </p:sp>
    </p:spTree>
    <p:extLst>
      <p:ext uri="{BB962C8B-B14F-4D97-AF65-F5344CB8AC3E}">
        <p14:creationId xmlns:p14="http://schemas.microsoft.com/office/powerpoint/2010/main" val="2213868951"/>
      </p:ext>
    </p:extLst>
  </p:cSld>
  <p:clrMapOvr>
    <a:masterClrMapping/>
  </p:clrMapOvr>
  <mc:AlternateContent xmlns:mc="http://schemas.openxmlformats.org/markup-compatibility/2006">
    <mc:Choice xmlns:p15="http://schemas.microsoft.com/office/powerpoint/2012/main" Requires="p15">
      <p:transition spd="slow">
        <p15:prstTrans prst="origami"/>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Espaço Reservado para Conteúdo 2">
            <a:extLst>
              <a:ext uri="{FF2B5EF4-FFF2-40B4-BE49-F238E27FC236}">
                <a16:creationId xmlns:a16="http://schemas.microsoft.com/office/drawing/2014/main" id="{D13BC160-0C85-36D7-4ACC-C134387F8A44}"/>
              </a:ext>
            </a:extLst>
          </p:cNvPr>
          <p:cNvSpPr>
            <a:spLocks noGrp="1"/>
          </p:cNvSpPr>
          <p:nvPr>
            <p:ph idx="1"/>
          </p:nvPr>
        </p:nvSpPr>
        <p:spPr>
          <a:xfrm>
            <a:off x="848360" y="1358265"/>
            <a:ext cx="3952240" cy="4351338"/>
          </a:xfrm>
        </p:spPr>
        <p:txBody>
          <a:bodyPr vert="horz" lIns="91440" tIns="45720" rIns="91440" bIns="45720" rtlCol="0" anchor="t">
            <a:normAutofit/>
          </a:bodyPr>
          <a:lstStyle/>
          <a:p>
            <a:endParaRPr lang="pt-BR"/>
          </a:p>
          <a:p>
            <a:r>
              <a:rPr lang="pt-BR"/>
              <a:t>Injeção de Material</a:t>
            </a:r>
          </a:p>
          <a:p>
            <a:r>
              <a:rPr lang="pt-BR"/>
              <a:t>Fusão de Pó</a:t>
            </a:r>
          </a:p>
          <a:p>
            <a:r>
              <a:rPr lang="pt-BR"/>
              <a:t>Jateamento de Aglutinante</a:t>
            </a:r>
          </a:p>
          <a:p>
            <a:r>
              <a:rPr lang="pt-BR"/>
              <a:t>Estereolitografia</a:t>
            </a:r>
          </a:p>
          <a:p>
            <a:endParaRPr lang="pt-BR"/>
          </a:p>
        </p:txBody>
      </p:sp>
      <p:sp>
        <p:nvSpPr>
          <p:cNvPr id="22" name="Freeform: Shape 2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ítulo 1">
            <a:extLst>
              <a:ext uri="{FF2B5EF4-FFF2-40B4-BE49-F238E27FC236}">
                <a16:creationId xmlns:a16="http://schemas.microsoft.com/office/drawing/2014/main" id="{ED74EF03-AE8C-8233-386D-314C08DFEF6C}"/>
              </a:ext>
            </a:extLst>
          </p:cNvPr>
          <p:cNvSpPr txBox="1">
            <a:spLocks/>
          </p:cNvSpPr>
          <p:nvPr/>
        </p:nvSpPr>
        <p:spPr>
          <a:xfrm>
            <a:off x="838200" y="4000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pt-BR" sz="4400"/>
              <a:t>Processos e Impressoras</a:t>
            </a:r>
          </a:p>
        </p:txBody>
      </p:sp>
      <p:sp>
        <p:nvSpPr>
          <p:cNvPr id="3" name="Espaço Reservado para Conteúdo 2">
            <a:extLst>
              <a:ext uri="{FF2B5EF4-FFF2-40B4-BE49-F238E27FC236}">
                <a16:creationId xmlns:a16="http://schemas.microsoft.com/office/drawing/2014/main" id="{A3BD8E54-5724-E549-1D20-33C38044FE41}"/>
              </a:ext>
            </a:extLst>
          </p:cNvPr>
          <p:cNvSpPr txBox="1">
            <a:spLocks/>
          </p:cNvSpPr>
          <p:nvPr/>
        </p:nvSpPr>
        <p:spPr>
          <a:xfrm>
            <a:off x="5054600" y="1358265"/>
            <a:ext cx="623824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endParaRPr lang="pt-BR"/>
          </a:p>
          <a:p>
            <a:r>
              <a:rPr lang="pt-BR"/>
              <a:t>Litografia Axial Computadorizada</a:t>
            </a:r>
          </a:p>
          <a:p>
            <a:r>
              <a:rPr lang="pt-BR"/>
              <a:t>Laminação</a:t>
            </a:r>
          </a:p>
          <a:p>
            <a:r>
              <a:rPr lang="pt-BR"/>
              <a:t>Deposito de Energia Dirigida</a:t>
            </a:r>
          </a:p>
          <a:p>
            <a:r>
              <a:rPr lang="pt-BR"/>
              <a:t>Deposito de Pó Seletivo</a:t>
            </a:r>
          </a:p>
          <a:p>
            <a:r>
              <a:rPr lang="pt-BR"/>
              <a:t>Criogenia</a:t>
            </a:r>
          </a:p>
        </p:txBody>
      </p:sp>
    </p:spTree>
    <p:extLst>
      <p:ext uri="{BB962C8B-B14F-4D97-AF65-F5344CB8AC3E}">
        <p14:creationId xmlns:p14="http://schemas.microsoft.com/office/powerpoint/2010/main" val="1503185357"/>
      </p:ext>
    </p:extLst>
  </p:cSld>
  <p:clrMapOvr>
    <a:masterClrMapping/>
  </p:clrMapOvr>
  <mc:AlternateContent xmlns:mc="http://schemas.openxmlformats.org/markup-compatibility/2006">
    <mc:Choice xmlns:p15="http://schemas.microsoft.com/office/powerpoint/2012/main" Requires="p15">
      <p:transition spd="slow">
        <p15:prstTrans prst="airplan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Espaço Reservado para Conteúdo 2">
            <a:extLst>
              <a:ext uri="{FF2B5EF4-FFF2-40B4-BE49-F238E27FC236}">
                <a16:creationId xmlns:a16="http://schemas.microsoft.com/office/drawing/2014/main" id="{D13BC160-0C85-36D7-4ACC-C134387F8A44}"/>
              </a:ext>
            </a:extLst>
          </p:cNvPr>
          <p:cNvSpPr>
            <a:spLocks noGrp="1"/>
          </p:cNvSpPr>
          <p:nvPr>
            <p:ph idx="1"/>
          </p:nvPr>
        </p:nvSpPr>
        <p:spPr>
          <a:xfrm>
            <a:off x="868680" y="1439545"/>
            <a:ext cx="4368800" cy="4351338"/>
          </a:xfrm>
        </p:spPr>
        <p:txBody>
          <a:bodyPr vert="horz" lIns="91440" tIns="45720" rIns="91440" bIns="45720" rtlCol="0" anchor="t">
            <a:normAutofit/>
          </a:bodyPr>
          <a:lstStyle/>
          <a:p>
            <a:endParaRPr lang="pt-BR"/>
          </a:p>
          <a:p>
            <a:r>
              <a:rPr lang="pt-BR"/>
              <a:t>Comida</a:t>
            </a:r>
          </a:p>
          <a:p>
            <a:r>
              <a:rPr lang="pt-BR"/>
              <a:t>Moda</a:t>
            </a:r>
          </a:p>
          <a:p>
            <a:r>
              <a:rPr lang="pt-BR"/>
              <a:t>Transporte</a:t>
            </a:r>
          </a:p>
          <a:p>
            <a:r>
              <a:rPr lang="pt-BR"/>
              <a:t>Armamento</a:t>
            </a:r>
          </a:p>
          <a:p>
            <a:r>
              <a:rPr lang="pt-BR"/>
              <a:t>Saúde</a:t>
            </a:r>
          </a:p>
        </p:txBody>
      </p:sp>
      <p:sp>
        <p:nvSpPr>
          <p:cNvPr id="22" name="Freeform: Shape 2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ítulo 1">
            <a:extLst>
              <a:ext uri="{FF2B5EF4-FFF2-40B4-BE49-F238E27FC236}">
                <a16:creationId xmlns:a16="http://schemas.microsoft.com/office/drawing/2014/main" id="{ED74EF03-AE8C-8233-386D-314C08DFEF6C}"/>
              </a:ext>
            </a:extLst>
          </p:cNvPr>
          <p:cNvSpPr txBox="1">
            <a:spLocks/>
          </p:cNvSpPr>
          <p:nvPr/>
        </p:nvSpPr>
        <p:spPr>
          <a:xfrm>
            <a:off x="838200" y="40005"/>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pt-BR" sz="4400"/>
              <a:t>Aplicações</a:t>
            </a:r>
          </a:p>
        </p:txBody>
      </p:sp>
      <p:sp>
        <p:nvSpPr>
          <p:cNvPr id="18" name="Espaço Reservado para Conteúdo 2">
            <a:extLst>
              <a:ext uri="{FF2B5EF4-FFF2-40B4-BE49-F238E27FC236}">
                <a16:creationId xmlns:a16="http://schemas.microsoft.com/office/drawing/2014/main" id="{DC420E3E-120C-49A8-40C1-7BA062C77E31}"/>
              </a:ext>
            </a:extLst>
          </p:cNvPr>
          <p:cNvSpPr txBox="1">
            <a:spLocks/>
          </p:cNvSpPr>
          <p:nvPr/>
        </p:nvSpPr>
        <p:spPr>
          <a:xfrm>
            <a:off x="5227320" y="1439545"/>
            <a:ext cx="61468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a:p>
          <a:p>
            <a:r>
              <a:rPr lang="pt-BR"/>
              <a:t>Educação</a:t>
            </a:r>
          </a:p>
          <a:p>
            <a:r>
              <a:rPr lang="pt-BR"/>
              <a:t>Réplicas de artefatos arqueológicos</a:t>
            </a:r>
          </a:p>
          <a:p>
            <a:r>
              <a:rPr lang="pt-BR"/>
              <a:t>Réplicas de monumentos históricos</a:t>
            </a:r>
          </a:p>
          <a:p>
            <a:r>
              <a:rPr lang="pt-BR"/>
              <a:t>Placas de Circuito</a:t>
            </a:r>
          </a:p>
          <a:p>
            <a:r>
              <a:rPr lang="pt-BR"/>
              <a:t>Arte</a:t>
            </a:r>
          </a:p>
        </p:txBody>
      </p:sp>
      <p:pic>
        <p:nvPicPr>
          <p:cNvPr id="21" name="Imagem 20" descr="Researchers 3D printed this cheesecake | CNN">
            <a:extLst>
              <a:ext uri="{FF2B5EF4-FFF2-40B4-BE49-F238E27FC236}">
                <a16:creationId xmlns:a16="http://schemas.microsoft.com/office/drawing/2014/main" id="{53746997-A86E-B3C9-73FC-599E056C4029}"/>
              </a:ext>
            </a:extLst>
          </p:cNvPr>
          <p:cNvPicPr>
            <a:picLocks noChangeAspect="1"/>
          </p:cNvPicPr>
          <p:nvPr/>
        </p:nvPicPr>
        <p:blipFill>
          <a:blip r:embed="rId2"/>
          <a:stretch>
            <a:fillRect/>
          </a:stretch>
        </p:blipFill>
        <p:spPr>
          <a:xfrm>
            <a:off x="1178560" y="5065395"/>
            <a:ext cx="2743200" cy="1543050"/>
          </a:xfrm>
          <a:prstGeom prst="rect">
            <a:avLst/>
          </a:prstGeom>
        </p:spPr>
      </p:pic>
      <p:pic>
        <p:nvPicPr>
          <p:cNvPr id="25" name="Imagem 24" descr="All your questions about 3D guns answered | CNN">
            <a:extLst>
              <a:ext uri="{FF2B5EF4-FFF2-40B4-BE49-F238E27FC236}">
                <a16:creationId xmlns:a16="http://schemas.microsoft.com/office/drawing/2014/main" id="{73356CF3-9FD8-B249-49A6-51F74E4E5805}"/>
              </a:ext>
            </a:extLst>
          </p:cNvPr>
          <p:cNvPicPr>
            <a:picLocks noChangeAspect="1"/>
          </p:cNvPicPr>
          <p:nvPr/>
        </p:nvPicPr>
        <p:blipFill>
          <a:blip r:embed="rId3"/>
          <a:stretch>
            <a:fillRect/>
          </a:stretch>
        </p:blipFill>
        <p:spPr>
          <a:xfrm>
            <a:off x="3261360" y="4587875"/>
            <a:ext cx="2743200" cy="1543050"/>
          </a:xfrm>
          <a:prstGeom prst="rect">
            <a:avLst/>
          </a:prstGeom>
        </p:spPr>
      </p:pic>
      <p:pic>
        <p:nvPicPr>
          <p:cNvPr id="27" name="Imagem 26" descr="3D Scanning &amp; 3D Printing in Archaeology &amp; Paleontology | All3DP">
            <a:extLst>
              <a:ext uri="{FF2B5EF4-FFF2-40B4-BE49-F238E27FC236}">
                <a16:creationId xmlns:a16="http://schemas.microsoft.com/office/drawing/2014/main" id="{BDE7F162-AED0-2B3F-0FB7-B86D25F1823D}"/>
              </a:ext>
            </a:extLst>
          </p:cNvPr>
          <p:cNvPicPr>
            <a:picLocks noChangeAspect="1"/>
          </p:cNvPicPr>
          <p:nvPr/>
        </p:nvPicPr>
        <p:blipFill>
          <a:blip r:embed="rId4"/>
          <a:stretch>
            <a:fillRect/>
          </a:stretch>
        </p:blipFill>
        <p:spPr>
          <a:xfrm>
            <a:off x="8158480" y="4587240"/>
            <a:ext cx="2743200" cy="1645920"/>
          </a:xfrm>
          <a:prstGeom prst="rect">
            <a:avLst/>
          </a:prstGeom>
        </p:spPr>
      </p:pic>
      <p:pic>
        <p:nvPicPr>
          <p:cNvPr id="29" name="Imagem 28" descr="Meet the urban transportation of the future made with 3D printing |  Sculpteo Blog">
            <a:extLst>
              <a:ext uri="{FF2B5EF4-FFF2-40B4-BE49-F238E27FC236}">
                <a16:creationId xmlns:a16="http://schemas.microsoft.com/office/drawing/2014/main" id="{009F88F3-B2FD-99DE-A9C4-B8F29F05264D}"/>
              </a:ext>
            </a:extLst>
          </p:cNvPr>
          <p:cNvPicPr>
            <a:picLocks noChangeAspect="1"/>
          </p:cNvPicPr>
          <p:nvPr/>
        </p:nvPicPr>
        <p:blipFill>
          <a:blip r:embed="rId5"/>
          <a:stretch>
            <a:fillRect/>
          </a:stretch>
        </p:blipFill>
        <p:spPr>
          <a:xfrm>
            <a:off x="5730240" y="5013960"/>
            <a:ext cx="2743200" cy="1645920"/>
          </a:xfrm>
          <a:prstGeom prst="rect">
            <a:avLst/>
          </a:prstGeom>
        </p:spPr>
      </p:pic>
    </p:spTree>
    <p:extLst>
      <p:ext uri="{BB962C8B-B14F-4D97-AF65-F5344CB8AC3E}">
        <p14:creationId xmlns:p14="http://schemas.microsoft.com/office/powerpoint/2010/main" val="354521454"/>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5" name="Rectangle 309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07" name="Group 310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102" name="Rectangle 310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Rectangle 310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4" name="Rectangle 310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06" name="Rectangle 310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B5095F-6BD7-8696-EEF0-149AF6B176C9}"/>
              </a:ext>
            </a:extLst>
          </p:cNvPr>
          <p:cNvSpPr>
            <a:spLocks noGrp="1"/>
          </p:cNvSpPr>
          <p:nvPr>
            <p:ph type="title"/>
          </p:nvPr>
        </p:nvSpPr>
        <p:spPr>
          <a:xfrm>
            <a:off x="1043631" y="873940"/>
            <a:ext cx="5052369" cy="1035781"/>
          </a:xfrm>
        </p:spPr>
        <p:txBody>
          <a:bodyPr anchor="ctr">
            <a:normAutofit/>
          </a:bodyPr>
          <a:lstStyle/>
          <a:p>
            <a:r>
              <a:rPr lang="pt-BR" sz="3600"/>
              <a:t>História do Blender</a:t>
            </a:r>
          </a:p>
        </p:txBody>
      </p:sp>
      <p:sp>
        <p:nvSpPr>
          <p:cNvPr id="3" name="Espaço Reservado para Conteúdo 2">
            <a:extLst>
              <a:ext uri="{FF2B5EF4-FFF2-40B4-BE49-F238E27FC236}">
                <a16:creationId xmlns:a16="http://schemas.microsoft.com/office/drawing/2014/main" id="{03BD5A1C-4BCF-6E7B-655F-A7C6CDCE1840}"/>
              </a:ext>
            </a:extLst>
          </p:cNvPr>
          <p:cNvSpPr>
            <a:spLocks noGrp="1"/>
          </p:cNvSpPr>
          <p:nvPr>
            <p:ph idx="1"/>
          </p:nvPr>
        </p:nvSpPr>
        <p:spPr>
          <a:xfrm>
            <a:off x="1045029" y="2524721"/>
            <a:ext cx="4991629" cy="3677123"/>
          </a:xfrm>
        </p:spPr>
        <p:txBody>
          <a:bodyPr anchor="ctr">
            <a:normAutofit/>
          </a:bodyPr>
          <a:lstStyle/>
          <a:p>
            <a:r>
              <a:rPr lang="pt-BR" sz="1700"/>
              <a:t>Ton Roosendaal</a:t>
            </a:r>
          </a:p>
          <a:p>
            <a:r>
              <a:rPr lang="pt-BR" sz="1700"/>
              <a:t>aplicação in-house pelo estúdio holandês de animação NeoGeo Studio</a:t>
            </a:r>
          </a:p>
          <a:p>
            <a:r>
              <a:rPr lang="pt-BR" sz="1700"/>
              <a:t>1998 – “Not a Number (NaN)”</a:t>
            </a:r>
          </a:p>
          <a:p>
            <a:r>
              <a:rPr lang="pt-BR" sz="1700"/>
              <a:t>2002 – “Not a Number (NaN)” declarou falência</a:t>
            </a:r>
          </a:p>
          <a:p>
            <a:r>
              <a:rPr lang="pt-BR" sz="1700"/>
              <a:t>Blender Foundation</a:t>
            </a:r>
          </a:p>
          <a:p>
            <a:pPr lvl="1"/>
            <a:r>
              <a:rPr lang="pt-BR" sz="1700"/>
              <a:t>Free Blender </a:t>
            </a:r>
          </a:p>
          <a:p>
            <a:pPr lvl="1"/>
            <a:r>
              <a:rPr lang="pt-BR" sz="1700"/>
              <a:t>€100.000</a:t>
            </a:r>
          </a:p>
          <a:p>
            <a:pPr lvl="1"/>
            <a:r>
              <a:rPr lang="pt-BR" sz="1700"/>
              <a:t>Liberar o programa como código aberto</a:t>
            </a:r>
          </a:p>
          <a:p>
            <a:pPr lvl="1"/>
            <a:r>
              <a:rPr lang="pt-BR" sz="1700"/>
              <a:t>Em 13 de outubro de 2002, o Blender foi lançado sob a GNU General Public License (GPL)</a:t>
            </a:r>
          </a:p>
        </p:txBody>
      </p:sp>
      <p:sp>
        <p:nvSpPr>
          <p:cNvPr id="3108" name="Rectangle 310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Ton Roosendaal – Wikipédia, a enciclopédia livre">
            <a:extLst>
              <a:ext uri="{FF2B5EF4-FFF2-40B4-BE49-F238E27FC236}">
                <a16:creationId xmlns:a16="http://schemas.microsoft.com/office/drawing/2014/main" id="{3E2612E1-FAB7-00D6-85D1-C5E6DD66D0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34581" y="901032"/>
            <a:ext cx="3415076" cy="5116220"/>
          </a:xfrm>
          <a:prstGeom prst="rect">
            <a:avLst/>
          </a:prstGeom>
          <a:noFill/>
          <a:extLst>
            <a:ext uri="{909E8E84-426E-40DD-AFC4-6F175D3DCCD1}">
              <a14:hiddenFill xmlns:a14="http://schemas.microsoft.com/office/drawing/2010/main">
                <a:solidFill>
                  <a:srgbClr val="FFFFFF"/>
                </a:solidFill>
              </a14:hiddenFill>
            </a:ext>
          </a:extLst>
        </p:spPr>
      </p:pic>
      <p:cxnSp>
        <p:nvCxnSpPr>
          <p:cNvPr id="3110" name="Straight Connector 310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6900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E5CE82E5-D61C-95ED-27E1-7957C4645D80}"/>
              </a:ext>
            </a:extLst>
          </p:cNvPr>
          <p:cNvSpPr>
            <a:spLocks noGrp="1"/>
          </p:cNvSpPr>
          <p:nvPr>
            <p:ph type="title"/>
          </p:nvPr>
        </p:nvSpPr>
        <p:spPr>
          <a:xfrm>
            <a:off x="838200" y="365125"/>
            <a:ext cx="5393361" cy="1325563"/>
          </a:xfrm>
        </p:spPr>
        <p:txBody>
          <a:bodyPr>
            <a:normAutofit/>
          </a:bodyPr>
          <a:lstStyle/>
          <a:p>
            <a:r>
              <a:rPr lang="pt-BR"/>
              <a:t>Atualmente</a:t>
            </a:r>
          </a:p>
        </p:txBody>
      </p:sp>
      <p:sp>
        <p:nvSpPr>
          <p:cNvPr id="20" name="Espaço Reservado para Conteúdo 2">
            <a:extLst>
              <a:ext uri="{FF2B5EF4-FFF2-40B4-BE49-F238E27FC236}">
                <a16:creationId xmlns:a16="http://schemas.microsoft.com/office/drawing/2014/main" id="{A7313761-566A-34AF-A386-24C554BB7987}"/>
              </a:ext>
            </a:extLst>
          </p:cNvPr>
          <p:cNvSpPr>
            <a:spLocks noGrp="1"/>
          </p:cNvSpPr>
          <p:nvPr>
            <p:ph idx="1"/>
          </p:nvPr>
        </p:nvSpPr>
        <p:spPr>
          <a:xfrm>
            <a:off x="838200" y="1825625"/>
            <a:ext cx="5393361" cy="4351338"/>
          </a:xfrm>
        </p:spPr>
        <p:txBody>
          <a:bodyPr>
            <a:normAutofit/>
          </a:bodyPr>
          <a:lstStyle/>
          <a:p>
            <a:r>
              <a:rPr lang="pt-BR" sz="1700"/>
              <a:t>Blender Foundation</a:t>
            </a:r>
          </a:p>
          <a:p>
            <a:r>
              <a:rPr lang="pt-BR" sz="1700"/>
              <a:t>Doações da comunidade, e vendas de materiais relativos ao Blender, no e-Shop</a:t>
            </a:r>
          </a:p>
          <a:p>
            <a:r>
              <a:rPr lang="pt-BR" sz="1700"/>
              <a:t>Inicialmente desenvolvido em C</a:t>
            </a:r>
          </a:p>
          <a:p>
            <a:r>
              <a:rPr lang="pt-BR" sz="1700"/>
              <a:t>Atualmente é feito em C, C++ e Python (principalmente scripts embutidos)</a:t>
            </a:r>
          </a:p>
          <a:p>
            <a:r>
              <a:rPr lang="pt-BR" sz="1700"/>
              <a:t>Blender Institute</a:t>
            </a:r>
          </a:p>
          <a:p>
            <a:pPr lvl="1"/>
            <a:r>
              <a:rPr lang="pt-BR" sz="1700"/>
              <a:t>Produções gráficas da Blender.</a:t>
            </a:r>
          </a:p>
        </p:txBody>
      </p:sp>
      <p:pic>
        <p:nvPicPr>
          <p:cNvPr id="2050" name="Picture 2" descr="Characters - Blender Studio">
            <a:extLst>
              <a:ext uri="{FF2B5EF4-FFF2-40B4-BE49-F238E27FC236}">
                <a16:creationId xmlns:a16="http://schemas.microsoft.com/office/drawing/2014/main" id="{DDDFE690-6AB6-80E2-487B-24D0E0C2C3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82" r="27669" b="2"/>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2064"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6"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000198"/>
      </p:ext>
    </p:extLst>
  </p:cSld>
  <p:clrMapOvr>
    <a:masterClrMapping/>
  </p:clrMapOvr>
  <mc:AlternateContent xmlns:mc="http://schemas.openxmlformats.org/markup-compatibility/2006">
    <mc:Choice xmlns:p15="http://schemas.microsoft.com/office/powerpoint/2012/main" Requires="p15">
      <p:transition spd="slow">
        <p15:prstTrans prst="curtains"/>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Caixa de computador&#10;&#10;Descrição gerada automaticamente com confiança média">
            <a:extLst>
              <a:ext uri="{FF2B5EF4-FFF2-40B4-BE49-F238E27FC236}">
                <a16:creationId xmlns:a16="http://schemas.microsoft.com/office/drawing/2014/main" id="{EE301195-E97C-848E-06B6-3314A5AA663D}"/>
              </a:ext>
            </a:extLst>
          </p:cNvPr>
          <p:cNvPicPr>
            <a:picLocks noChangeAspect="1"/>
          </p:cNvPicPr>
          <p:nvPr/>
        </p:nvPicPr>
        <p:blipFill rotWithShape="1">
          <a:blip r:embed="rId2"/>
          <a:srcRect l="10296" r="10392"/>
          <a:stretch/>
        </p:blipFill>
        <p:spPr>
          <a:xfrm>
            <a:off x="2522356" y="10"/>
            <a:ext cx="9669642"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AD8892-E1E9-5F00-2100-CF3F2EED9AF1}"/>
              </a:ext>
            </a:extLst>
          </p:cNvPr>
          <p:cNvSpPr>
            <a:spLocks noGrp="1"/>
          </p:cNvSpPr>
          <p:nvPr>
            <p:ph type="title"/>
          </p:nvPr>
        </p:nvSpPr>
        <p:spPr>
          <a:xfrm>
            <a:off x="838200" y="365125"/>
            <a:ext cx="3822189" cy="1899912"/>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81A979F1-17CD-F75F-214D-451A8A1CC7D6}"/>
              </a:ext>
            </a:extLst>
          </p:cNvPr>
          <p:cNvSpPr>
            <a:spLocks noGrp="1"/>
          </p:cNvSpPr>
          <p:nvPr>
            <p:ph idx="1"/>
          </p:nvPr>
        </p:nvSpPr>
        <p:spPr>
          <a:xfrm>
            <a:off x="838200" y="2434201"/>
            <a:ext cx="3822189" cy="3742762"/>
          </a:xfrm>
        </p:spPr>
        <p:txBody>
          <a:bodyPr>
            <a:normAutofit/>
          </a:bodyPr>
          <a:lstStyle/>
          <a:p>
            <a:r>
              <a:rPr lang="pt-BR" sz="2000"/>
              <a:t>Arquitetura</a:t>
            </a:r>
          </a:p>
          <a:p>
            <a:r>
              <a:rPr lang="pt-BR" sz="2000"/>
              <a:t>Design industrial</a:t>
            </a:r>
          </a:p>
          <a:p>
            <a:r>
              <a:rPr lang="pt-BR" sz="2000"/>
              <a:t> Engenharia</a:t>
            </a:r>
          </a:p>
          <a:p>
            <a:pPr lvl="1"/>
            <a:r>
              <a:rPr lang="pt-BR" sz="2000"/>
              <a:t>Peugeot Desgin contest</a:t>
            </a:r>
          </a:p>
          <a:p>
            <a:r>
              <a:rPr lang="pt-BR" sz="2000"/>
              <a:t>Animação</a:t>
            </a:r>
          </a:p>
          <a:p>
            <a:r>
              <a:rPr lang="pt-BR" sz="2000"/>
              <a:t>Produção de vídeo</a:t>
            </a:r>
          </a:p>
        </p:txBody>
      </p:sp>
    </p:spTree>
    <p:extLst>
      <p:ext uri="{BB962C8B-B14F-4D97-AF65-F5344CB8AC3E}">
        <p14:creationId xmlns:p14="http://schemas.microsoft.com/office/powerpoint/2010/main" val="6529001"/>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0" name="Rectangle 5139">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42" name="Group 514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143" name="Rectangle 514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2" name="Rectangle 514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53" name="Rectangle 514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AD8892-E1E9-5F00-2100-CF3F2EED9AF1}"/>
              </a:ext>
            </a:extLst>
          </p:cNvPr>
          <p:cNvSpPr>
            <a:spLocks noGrp="1"/>
          </p:cNvSpPr>
          <p:nvPr>
            <p:ph type="title"/>
          </p:nvPr>
        </p:nvSpPr>
        <p:spPr>
          <a:xfrm>
            <a:off x="1057025" y="922644"/>
            <a:ext cx="5040285" cy="1169585"/>
          </a:xfrm>
        </p:spPr>
        <p:txBody>
          <a:bodyPr anchor="b">
            <a:normAutofit/>
          </a:bodyPr>
          <a:lstStyle/>
          <a:p>
            <a:r>
              <a:rPr lang="pt-BR" sz="4000"/>
              <a:t>Aplicações</a:t>
            </a:r>
          </a:p>
        </p:txBody>
      </p:sp>
      <p:sp>
        <p:nvSpPr>
          <p:cNvPr id="5154" name="Rectangle 514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81A979F1-17CD-F75F-214D-451A8A1CC7D6}"/>
              </a:ext>
            </a:extLst>
          </p:cNvPr>
          <p:cNvSpPr>
            <a:spLocks noGrp="1"/>
          </p:cNvSpPr>
          <p:nvPr>
            <p:ph idx="1"/>
          </p:nvPr>
        </p:nvSpPr>
        <p:spPr>
          <a:xfrm>
            <a:off x="1055715" y="2508105"/>
            <a:ext cx="5040285" cy="3632493"/>
          </a:xfrm>
        </p:spPr>
        <p:txBody>
          <a:bodyPr anchor="ctr">
            <a:normAutofit/>
          </a:bodyPr>
          <a:lstStyle/>
          <a:p>
            <a:r>
              <a:rPr lang="pt-BR" sz="1700"/>
              <a:t>Versão inicial do Homem aranha 2</a:t>
            </a:r>
          </a:p>
          <a:p>
            <a:r>
              <a:rPr lang="pt-BR" sz="1700"/>
              <a:t>Elephants Dream / Orange Project</a:t>
            </a:r>
          </a:p>
          <a:p>
            <a:r>
              <a:rPr lang="pt-BR" sz="1700"/>
              <a:t>Plumíferos</a:t>
            </a:r>
          </a:p>
          <a:p>
            <a:r>
              <a:rPr lang="en-US" sz="1700"/>
              <a:t>Big Buck Bunny / Projeto Peach</a:t>
            </a:r>
          </a:p>
          <a:p>
            <a:r>
              <a:rPr lang="pt-BR" sz="1700"/>
              <a:t>Yo Frankie! / Projeto Apricot</a:t>
            </a:r>
          </a:p>
          <a:p>
            <a:r>
              <a:rPr lang="pt-BR" sz="1700"/>
              <a:t>Sintel / Projeto Durian</a:t>
            </a:r>
          </a:p>
          <a:p>
            <a:r>
              <a:rPr lang="en-US" sz="1700"/>
              <a:t>Tears of Steel / Projeto Mango</a:t>
            </a:r>
          </a:p>
          <a:p>
            <a:r>
              <a:rPr lang="pt-BR" sz="1700"/>
              <a:t>Cosmos Laundromat / Projeto Gooseberry</a:t>
            </a:r>
          </a:p>
          <a:p>
            <a:r>
              <a:rPr lang="pt-BR" sz="1700"/>
              <a:t>Next Gen (Desenvolvido totalmente no Blender)</a:t>
            </a:r>
          </a:p>
          <a:p>
            <a:endParaRPr lang="pt-BR" sz="1700"/>
          </a:p>
        </p:txBody>
      </p:sp>
      <p:pic>
        <p:nvPicPr>
          <p:cNvPr id="4098" name="Picture 2" descr="Sintel – Wikipédia, a enciclopédia livre">
            <a:extLst>
              <a:ext uri="{FF2B5EF4-FFF2-40B4-BE49-F238E27FC236}">
                <a16:creationId xmlns:a16="http://schemas.microsoft.com/office/drawing/2014/main" id="{962A1C7F-4EC3-499D-2A88-9137CF1F7A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55143" y="116467"/>
            <a:ext cx="1880174" cy="265749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ig Buck Bunny – Wikipédia, a enciclopédia livre">
            <a:extLst>
              <a:ext uri="{FF2B5EF4-FFF2-40B4-BE49-F238E27FC236}">
                <a16:creationId xmlns:a16="http://schemas.microsoft.com/office/drawing/2014/main" id="{19926AD0-765E-075C-8519-CC866F3F82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42880" y="116467"/>
            <a:ext cx="1880174" cy="265749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he Film » Cosmos Laundromat - The Gooseberry Open Movie Project">
            <a:extLst>
              <a:ext uri="{FF2B5EF4-FFF2-40B4-BE49-F238E27FC236}">
                <a16:creationId xmlns:a16="http://schemas.microsoft.com/office/drawing/2014/main" id="{5569D3BA-804C-5317-A078-B48493500BD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55143" y="2942704"/>
            <a:ext cx="4372167" cy="321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052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The Film » Cosmos Laundromat - The Gooseberry Open Movie Project">
            <a:extLst>
              <a:ext uri="{FF2B5EF4-FFF2-40B4-BE49-F238E27FC236}">
                <a16:creationId xmlns:a16="http://schemas.microsoft.com/office/drawing/2014/main" id="{BF5B50CB-B18E-DF71-E0E6-61505A74B448}"/>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1993" b="1147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8553280-5CDD-B2D3-4528-55EB017A497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a:solidFill>
                  <a:srgbClr val="FFFFFF"/>
                </a:solidFill>
              </a:rPr>
              <a:t>Cosmos Laundromat</a:t>
            </a:r>
            <a:endParaRPr lang="en-US" sz="6000">
              <a:solidFill>
                <a:srgbClr val="FFFFFF"/>
              </a:solidFill>
            </a:endParaRPr>
          </a:p>
          <a:p>
            <a:pPr algn="ctr"/>
            <a:endParaRPr lang="en-US" sz="6000">
              <a:solidFill>
                <a:srgbClr val="FFFFFF"/>
              </a:solidFill>
            </a:endParaRPr>
          </a:p>
        </p:txBody>
      </p:sp>
      <p:sp>
        <p:nvSpPr>
          <p:cNvPr id="3" name="Marcador de Posição de Conteúdo 2">
            <a:extLst>
              <a:ext uri="{FF2B5EF4-FFF2-40B4-BE49-F238E27FC236}">
                <a16:creationId xmlns:a16="http://schemas.microsoft.com/office/drawing/2014/main" id="{2807E7E0-A600-EFE7-224D-02791FEC8D7F}"/>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hlinkClick r:id="rId3"/>
              </a:rPr>
              <a:t>https://youtu.be/u8Y6S6ev-Vg</a:t>
            </a:r>
            <a:r>
              <a:rPr lang="en-US" sz="2400">
                <a:solidFill>
                  <a:srgbClr val="FFFFFF"/>
                </a:solidFill>
              </a:rPr>
              <a:t> </a:t>
            </a:r>
          </a:p>
        </p:txBody>
      </p:sp>
    </p:spTree>
    <p:extLst>
      <p:ext uri="{BB962C8B-B14F-4D97-AF65-F5344CB8AC3E}">
        <p14:creationId xmlns:p14="http://schemas.microsoft.com/office/powerpoint/2010/main" val="2873439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6ABD7C0-E02D-056E-16CF-05F812DC15A6}"/>
              </a:ext>
            </a:extLst>
          </p:cNvPr>
          <p:cNvSpPr>
            <a:spLocks noGrp="1"/>
          </p:cNvSpPr>
          <p:nvPr>
            <p:ph type="title"/>
          </p:nvPr>
        </p:nvSpPr>
        <p:spPr>
          <a:xfrm>
            <a:off x="640080" y="325369"/>
            <a:ext cx="4368602" cy="1956841"/>
          </a:xfrm>
        </p:spPr>
        <p:txBody>
          <a:bodyPr anchor="b">
            <a:normAutofit/>
          </a:bodyPr>
          <a:lstStyle/>
          <a:p>
            <a:r>
              <a:rPr lang="pt-BR" sz="5400"/>
              <a:t>Luva de dados (Data glove)</a:t>
            </a:r>
          </a:p>
        </p:txBody>
      </p:sp>
      <p:sp>
        <p:nvSpPr>
          <p:cNvPr id="104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543AB612-9E91-D62E-931C-7806D32C320A}"/>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pt-BR" sz="2200"/>
              <a:t>Dispositivo de entrada</a:t>
            </a:r>
          </a:p>
          <a:p>
            <a:r>
              <a:rPr lang="pt-BR" sz="2200"/>
              <a:t>Sensores eletrônicos</a:t>
            </a:r>
          </a:p>
          <a:p>
            <a:r>
              <a:rPr lang="pt-BR" sz="2200"/>
              <a:t>Monitora a mão</a:t>
            </a:r>
          </a:p>
          <a:p>
            <a:r>
              <a:rPr lang="pt-BR" sz="2200"/>
              <a:t>Movimentos interpretados por software específico para luvas</a:t>
            </a:r>
          </a:p>
          <a:p>
            <a:pPr marL="0" indent="0">
              <a:buNone/>
            </a:pPr>
            <a:endParaRPr lang="pt-BR" sz="2200"/>
          </a:p>
        </p:txBody>
      </p:sp>
      <p:pic>
        <p:nvPicPr>
          <p:cNvPr id="4" name="Imagem 3" descr="Tecnologia vestível: Empurrando a condição humana para limites desconhecidos">
            <a:extLst>
              <a:ext uri="{FF2B5EF4-FFF2-40B4-BE49-F238E27FC236}">
                <a16:creationId xmlns:a16="http://schemas.microsoft.com/office/drawing/2014/main" id="{EB0F3AC7-D7BF-5807-0615-F4DD840277DD}"/>
              </a:ext>
            </a:extLst>
          </p:cNvPr>
          <p:cNvPicPr>
            <a:picLocks noChangeAspect="1"/>
          </p:cNvPicPr>
          <p:nvPr/>
        </p:nvPicPr>
        <p:blipFill rotWithShape="1">
          <a:blip r:embed="rId2"/>
          <a:srcRect l="24697" r="7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431885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31" name="Rectangle 313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Rectangle 3132">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35" name="Picture 313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137" name="Rectangle 313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9" name="Rectangle 313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ítulo 1">
            <a:extLst>
              <a:ext uri="{FF2B5EF4-FFF2-40B4-BE49-F238E27FC236}">
                <a16:creationId xmlns:a16="http://schemas.microsoft.com/office/drawing/2014/main" id="{EAB5095F-6BD7-8696-EEF0-149AF6B176C9}"/>
              </a:ext>
            </a:extLst>
          </p:cNvPr>
          <p:cNvSpPr>
            <a:spLocks noGrp="1"/>
          </p:cNvSpPr>
          <p:nvPr>
            <p:ph type="title"/>
          </p:nvPr>
        </p:nvSpPr>
        <p:spPr>
          <a:xfrm>
            <a:off x="1191966" y="905011"/>
            <a:ext cx="3629555" cy="1889135"/>
          </a:xfrm>
        </p:spPr>
        <p:txBody>
          <a:bodyPr anchor="b">
            <a:normAutofit/>
          </a:bodyPr>
          <a:lstStyle/>
          <a:p>
            <a:r>
              <a:rPr lang="pt-BR" sz="4800"/>
              <a:t>História da luva de dados</a:t>
            </a:r>
          </a:p>
        </p:txBody>
      </p:sp>
      <p:sp>
        <p:nvSpPr>
          <p:cNvPr id="3" name="Espaço Reservado para Conteúdo 2">
            <a:extLst>
              <a:ext uri="{FF2B5EF4-FFF2-40B4-BE49-F238E27FC236}">
                <a16:creationId xmlns:a16="http://schemas.microsoft.com/office/drawing/2014/main" id="{03BD5A1C-4BCF-6E7B-655F-A7C6CDCE1840}"/>
              </a:ext>
            </a:extLst>
          </p:cNvPr>
          <p:cNvSpPr>
            <a:spLocks noGrp="1"/>
          </p:cNvSpPr>
          <p:nvPr>
            <p:ph idx="1"/>
          </p:nvPr>
        </p:nvSpPr>
        <p:spPr>
          <a:xfrm>
            <a:off x="1191966" y="2965592"/>
            <a:ext cx="3629555" cy="2987397"/>
          </a:xfrm>
        </p:spPr>
        <p:txBody>
          <a:bodyPr vert="horz" lIns="91440" tIns="45720" rIns="91440" bIns="45720" rtlCol="0">
            <a:normAutofit/>
          </a:bodyPr>
          <a:lstStyle/>
          <a:p>
            <a:pPr marL="0" indent="0">
              <a:buNone/>
            </a:pPr>
            <a:endParaRPr lang="pt-BR" sz="1800" dirty="0"/>
          </a:p>
          <a:p>
            <a:r>
              <a:rPr lang="pt-BR" sz="1800" dirty="0">
                <a:ea typeface="+mn-lt"/>
                <a:cs typeface="+mn-lt"/>
              </a:rPr>
              <a:t>1977 - </a:t>
            </a:r>
            <a:r>
              <a:rPr lang="pt-BR" sz="1800" dirty="0" err="1">
                <a:ea typeface="+mn-lt"/>
                <a:cs typeface="+mn-lt"/>
              </a:rPr>
              <a:t>Electronic</a:t>
            </a:r>
            <a:r>
              <a:rPr lang="pt-BR" sz="1800" dirty="0">
                <a:ea typeface="+mn-lt"/>
                <a:cs typeface="+mn-lt"/>
              </a:rPr>
              <a:t> </a:t>
            </a:r>
            <a:r>
              <a:rPr lang="pt-BR" sz="1800" dirty="0" err="1">
                <a:ea typeface="+mn-lt"/>
                <a:cs typeface="+mn-lt"/>
              </a:rPr>
              <a:t>Visualization</a:t>
            </a:r>
            <a:r>
              <a:rPr lang="pt-BR" sz="1800" dirty="0">
                <a:ea typeface="+mn-lt"/>
                <a:cs typeface="+mn-lt"/>
              </a:rPr>
              <a:t> </a:t>
            </a:r>
            <a:r>
              <a:rPr lang="pt-BR" sz="1800" dirty="0" err="1">
                <a:ea typeface="+mn-lt"/>
                <a:cs typeface="+mn-lt"/>
              </a:rPr>
              <a:t>Laboratory</a:t>
            </a:r>
            <a:r>
              <a:rPr lang="pt-BR" sz="1800" dirty="0">
                <a:ea typeface="+mn-lt"/>
                <a:cs typeface="+mn-lt"/>
              </a:rPr>
              <a:t> –  projeto </a:t>
            </a:r>
            <a:r>
              <a:rPr lang="pt-BR" sz="1800" dirty="0" err="1">
                <a:ea typeface="+mn-lt"/>
                <a:cs typeface="+mn-lt"/>
              </a:rPr>
              <a:t>Sayre</a:t>
            </a:r>
            <a:r>
              <a:rPr lang="pt-BR" sz="1800" dirty="0">
                <a:ea typeface="+mn-lt"/>
                <a:cs typeface="+mn-lt"/>
              </a:rPr>
              <a:t> </a:t>
            </a:r>
            <a:r>
              <a:rPr lang="pt-BR" sz="1800" dirty="0" err="1">
                <a:ea typeface="+mn-lt"/>
                <a:cs typeface="+mn-lt"/>
              </a:rPr>
              <a:t>Glove</a:t>
            </a:r>
            <a:endParaRPr lang="pt-BR" sz="1800" dirty="0">
              <a:ea typeface="+mn-lt"/>
              <a:cs typeface="+mn-lt"/>
            </a:endParaRPr>
          </a:p>
          <a:p>
            <a:r>
              <a:rPr lang="pt-BR" sz="1800" dirty="0">
                <a:latin typeface="Arial"/>
                <a:cs typeface="Arial"/>
              </a:rPr>
              <a:t> </a:t>
            </a:r>
            <a:r>
              <a:rPr lang="pt-BR" sz="1800" dirty="0">
                <a:latin typeface="Arial"/>
                <a:cs typeface="Arial"/>
                <a:hlinkClick r:id="rId3"/>
              </a:rPr>
              <a:t>1983</a:t>
            </a:r>
            <a:r>
              <a:rPr lang="pt-BR" sz="1800" dirty="0">
                <a:latin typeface="Arial"/>
                <a:cs typeface="Arial"/>
              </a:rPr>
              <a:t> - </a:t>
            </a:r>
            <a:r>
              <a:rPr lang="pt-BR" sz="1800" dirty="0">
                <a:latin typeface="Arial"/>
                <a:cs typeface="Arial"/>
                <a:hlinkClick r:id="rId4"/>
              </a:rPr>
              <a:t>Gary Grimes</a:t>
            </a:r>
            <a:r>
              <a:rPr lang="pt-BR" sz="1800" dirty="0">
                <a:latin typeface="Arial"/>
                <a:cs typeface="Arial"/>
              </a:rPr>
              <a:t> - primeira luva de entrada digital</a:t>
            </a:r>
            <a:endParaRPr lang="pt-BR" sz="1800" dirty="0"/>
          </a:p>
          <a:p>
            <a:r>
              <a:rPr lang="pt-BR" sz="1800" dirty="0">
                <a:ea typeface="+mn-lt"/>
                <a:cs typeface="+mn-lt"/>
              </a:rPr>
              <a:t>Nintendo Power </a:t>
            </a:r>
            <a:r>
              <a:rPr lang="pt-BR" sz="1800" dirty="0" err="1">
                <a:ea typeface="+mn-lt"/>
                <a:cs typeface="+mn-lt"/>
              </a:rPr>
              <a:t>Glove</a:t>
            </a:r>
            <a:r>
              <a:rPr lang="pt-BR" sz="1800" dirty="0">
                <a:ea typeface="+mn-lt"/>
                <a:cs typeface="+mn-lt"/>
              </a:rPr>
              <a:t> in 1987 – primeira luva disponível para ter em casa</a:t>
            </a:r>
          </a:p>
          <a:p>
            <a:endParaRPr lang="pt-BR" sz="1800" dirty="0"/>
          </a:p>
        </p:txBody>
      </p:sp>
      <p:pic>
        <p:nvPicPr>
          <p:cNvPr id="4" name="Imagem 3" descr="The Sayre Glove was developed by Richard Sayre, Dan Sandin and Tom DeFanti in 1976 for use with the GRASS system. The black tubes are the angle transducers which register how much each joint is bent.">
            <a:extLst>
              <a:ext uri="{FF2B5EF4-FFF2-40B4-BE49-F238E27FC236}">
                <a16:creationId xmlns:a16="http://schemas.microsoft.com/office/drawing/2014/main" id="{242A629A-5413-5407-DAE4-FC70F2082449}"/>
              </a:ext>
            </a:extLst>
          </p:cNvPr>
          <p:cNvPicPr>
            <a:picLocks noChangeAspect="1"/>
          </p:cNvPicPr>
          <p:nvPr/>
        </p:nvPicPr>
        <p:blipFill rotWithShape="1">
          <a:blip r:embed="rId5"/>
          <a:srcRect l="6986" r="6983" b="-2"/>
          <a:stretch/>
        </p:blipFill>
        <p:spPr>
          <a:xfrm>
            <a:off x="5359151" y="895610"/>
            <a:ext cx="6107166" cy="5058020"/>
          </a:xfrm>
          <a:prstGeom prst="rect">
            <a:avLst/>
          </a:prstGeom>
        </p:spPr>
      </p:pic>
    </p:spTree>
    <p:extLst>
      <p:ext uri="{BB962C8B-B14F-4D97-AF65-F5344CB8AC3E}">
        <p14:creationId xmlns:p14="http://schemas.microsoft.com/office/powerpoint/2010/main" val="404184507"/>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96" name="Rectangle 519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AD8892-E1E9-5F00-2100-CF3F2EED9AF1}"/>
              </a:ext>
            </a:extLst>
          </p:cNvPr>
          <p:cNvSpPr>
            <a:spLocks noGrp="1"/>
          </p:cNvSpPr>
          <p:nvPr>
            <p:ph type="title"/>
          </p:nvPr>
        </p:nvSpPr>
        <p:spPr>
          <a:xfrm>
            <a:off x="6657715" y="467271"/>
            <a:ext cx="4195674" cy="2052522"/>
          </a:xfrm>
        </p:spPr>
        <p:txBody>
          <a:bodyPr anchor="b">
            <a:normAutofit/>
          </a:bodyPr>
          <a:lstStyle/>
          <a:p>
            <a:r>
              <a:rPr lang="pt-BR" sz="5600"/>
              <a:t>Aplicações</a:t>
            </a:r>
          </a:p>
        </p:txBody>
      </p:sp>
      <p:sp>
        <p:nvSpPr>
          <p:cNvPr id="5198" name="Oval 519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Uma imagem com captura de ecrã, texto, luz&#10;&#10;Descrição gerada automaticamente">
            <a:extLst>
              <a:ext uri="{FF2B5EF4-FFF2-40B4-BE49-F238E27FC236}">
                <a16:creationId xmlns:a16="http://schemas.microsoft.com/office/drawing/2014/main" id="{48483C9E-089D-32BE-8FB2-E9DEDEE46D06}"/>
              </a:ext>
            </a:extLst>
          </p:cNvPr>
          <p:cNvPicPr>
            <a:picLocks noChangeAspect="1"/>
          </p:cNvPicPr>
          <p:nvPr/>
        </p:nvPicPr>
        <p:blipFill rotWithShape="1">
          <a:blip r:embed="rId2"/>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520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5202"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Espaço Reservado para Conteúdo 2">
            <a:extLst>
              <a:ext uri="{FF2B5EF4-FFF2-40B4-BE49-F238E27FC236}">
                <a16:creationId xmlns:a16="http://schemas.microsoft.com/office/drawing/2014/main" id="{81A979F1-17CD-F75F-214D-451A8A1CC7D6}"/>
              </a:ext>
            </a:extLst>
          </p:cNvPr>
          <p:cNvSpPr>
            <a:spLocks noGrp="1"/>
          </p:cNvSpPr>
          <p:nvPr>
            <p:ph idx="1"/>
          </p:nvPr>
        </p:nvSpPr>
        <p:spPr>
          <a:xfrm>
            <a:off x="6657715" y="2990818"/>
            <a:ext cx="4195673" cy="2913872"/>
          </a:xfrm>
        </p:spPr>
        <p:txBody>
          <a:bodyPr anchor="t">
            <a:normAutofit/>
          </a:bodyPr>
          <a:lstStyle/>
          <a:p>
            <a:pPr marL="457200" lvl="1" indent="0">
              <a:buNone/>
            </a:pPr>
            <a:r>
              <a:rPr lang="pt-BR" sz="2000">
                <a:solidFill>
                  <a:schemeClr val="tx1">
                    <a:alpha val="80000"/>
                  </a:schemeClr>
                </a:solidFill>
              </a:rPr>
              <a:t> </a:t>
            </a:r>
            <a:endParaRPr lang="pt-PT" sz="2000">
              <a:solidFill>
                <a:schemeClr val="tx1">
                  <a:alpha val="80000"/>
                </a:schemeClr>
              </a:solidFill>
            </a:endParaRPr>
          </a:p>
          <a:p>
            <a:pPr lvl="1">
              <a:buFont typeface="Calibri" panose="020B0604020202020204" pitchFamily="34" charset="0"/>
              <a:buChar char="-"/>
            </a:pPr>
            <a:r>
              <a:rPr lang="pt-BR" sz="2000">
                <a:solidFill>
                  <a:schemeClr val="tx1">
                    <a:alpha val="80000"/>
                  </a:schemeClr>
                </a:solidFill>
              </a:rPr>
              <a:t>Realidade virtual </a:t>
            </a:r>
            <a:endParaRPr lang="pt-PT" sz="2000">
              <a:solidFill>
                <a:schemeClr val="tx1">
                  <a:alpha val="80000"/>
                </a:schemeClr>
              </a:solidFill>
            </a:endParaRPr>
          </a:p>
          <a:p>
            <a:pPr lvl="1">
              <a:buFont typeface="Calibri" panose="020B0604020202020204" pitchFamily="34" charset="0"/>
              <a:buChar char="-"/>
            </a:pPr>
            <a:r>
              <a:rPr lang="pt-BR" sz="2000">
                <a:solidFill>
                  <a:schemeClr val="tx1">
                    <a:alpha val="80000"/>
                  </a:schemeClr>
                </a:solidFill>
              </a:rPr>
              <a:t>Jogos</a:t>
            </a:r>
          </a:p>
          <a:p>
            <a:pPr lvl="1">
              <a:buFont typeface="Calibri" panose="020B0604020202020204" pitchFamily="34" charset="0"/>
              <a:buChar char="-"/>
            </a:pPr>
            <a:r>
              <a:rPr lang="pt-BR" sz="2000">
                <a:solidFill>
                  <a:schemeClr val="tx1">
                    <a:alpha val="80000"/>
                  </a:schemeClr>
                </a:solidFill>
              </a:rPr>
              <a:t>Robótica </a:t>
            </a:r>
          </a:p>
          <a:p>
            <a:pPr lvl="1">
              <a:buFont typeface="Calibri" panose="020B0604020202020204" pitchFamily="34" charset="0"/>
              <a:buChar char="-"/>
            </a:pPr>
            <a:r>
              <a:rPr lang="pt-BR" sz="2000">
                <a:solidFill>
                  <a:schemeClr val="tx1">
                    <a:alpha val="80000"/>
                  </a:schemeClr>
                </a:solidFill>
              </a:rPr>
              <a:t>Medicina</a:t>
            </a:r>
          </a:p>
          <a:p>
            <a:pPr lvl="1">
              <a:buFont typeface="Calibri" panose="020B0604020202020204" pitchFamily="34" charset="0"/>
              <a:buChar char="-"/>
            </a:pPr>
            <a:endParaRPr lang="pt-BR" sz="2000">
              <a:solidFill>
                <a:schemeClr val="tx1">
                  <a:alpha val="80000"/>
                </a:schemeClr>
              </a:solidFill>
            </a:endParaRPr>
          </a:p>
          <a:p>
            <a:pPr lvl="1">
              <a:buFont typeface="Calibri" panose="020B0604020202020204" pitchFamily="34" charset="0"/>
              <a:buChar char="-"/>
            </a:pPr>
            <a:endParaRPr lang="pt-BR" sz="2000">
              <a:solidFill>
                <a:schemeClr val="tx1">
                  <a:alpha val="80000"/>
                </a:schemeClr>
              </a:solidFill>
            </a:endParaRPr>
          </a:p>
          <a:p>
            <a:endParaRPr lang="pt-BR" sz="2000">
              <a:solidFill>
                <a:schemeClr val="tx1">
                  <a:alpha val="80000"/>
                </a:schemeClr>
              </a:solidFill>
            </a:endParaRPr>
          </a:p>
        </p:txBody>
      </p:sp>
      <p:sp>
        <p:nvSpPr>
          <p:cNvPr id="520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5206"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93024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E445FFA253BEB429BDBF12439D3C2FD" ma:contentTypeVersion="16" ma:contentTypeDescription="Crie um novo documento." ma:contentTypeScope="" ma:versionID="ccb172e5dc65f34f27244be3502551c1">
  <xsd:schema xmlns:xsd="http://www.w3.org/2001/XMLSchema" xmlns:xs="http://www.w3.org/2001/XMLSchema" xmlns:p="http://schemas.microsoft.com/office/2006/metadata/properties" xmlns:ns3="dbf74216-2fe0-4398-b348-633e17658cde" xmlns:ns4="f933fff3-f7ff-401a-95a7-515943a6a65e" targetNamespace="http://schemas.microsoft.com/office/2006/metadata/properties" ma:root="true" ma:fieldsID="902b1ac58fc234c31d30241494765b2c" ns3:_="" ns4:_="">
    <xsd:import namespace="dbf74216-2fe0-4398-b348-633e17658cde"/>
    <xsd:import namespace="f933fff3-f7ff-401a-95a7-515943a6a65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earchPropertie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f74216-2fe0-4398-b348-633e17658c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33fff3-f7ff-401a-95a7-515943a6a65e" elementFormDefault="qualified">
    <xsd:import namespace="http://schemas.microsoft.com/office/2006/documentManagement/types"/>
    <xsd:import namespace="http://schemas.microsoft.com/office/infopath/2007/PartnerControls"/>
    <xsd:element name="SharedWithUsers" ma:index="12"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Compartilhado Com" ma:internalName="SharedWithDetails" ma:readOnly="true">
      <xsd:simpleType>
        <xsd:restriction base="dms:Note">
          <xsd:maxLength value="255"/>
        </xsd:restriction>
      </xsd:simpleType>
    </xsd:element>
    <xsd:element name="SharingHintHash" ma:index="14" nillable="true" ma:displayName="Hash de Dica de Compartilhamento"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bf74216-2fe0-4398-b348-633e17658cde" xsi:nil="true"/>
  </documentManagement>
</p:properties>
</file>

<file path=customXml/itemProps1.xml><?xml version="1.0" encoding="utf-8"?>
<ds:datastoreItem xmlns:ds="http://schemas.openxmlformats.org/officeDocument/2006/customXml" ds:itemID="{2ACC01F9-3509-493E-BD2F-6AC60BA4D20D}">
  <ds:schemaRefs>
    <ds:schemaRef ds:uri="http://schemas.microsoft.com/sharepoint/v3/contenttype/forms"/>
  </ds:schemaRefs>
</ds:datastoreItem>
</file>

<file path=customXml/itemProps2.xml><?xml version="1.0" encoding="utf-8"?>
<ds:datastoreItem xmlns:ds="http://schemas.openxmlformats.org/officeDocument/2006/customXml" ds:itemID="{0BA6AC4E-8F5F-4317-B955-F68E8B34E7F4}">
  <ds:schemaRefs>
    <ds:schemaRef ds:uri="dbf74216-2fe0-4398-b348-633e17658cde"/>
    <ds:schemaRef ds:uri="f933fff3-f7ff-401a-95a7-515943a6a6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9C73FAB-139D-44D1-AE4F-ECB1A8A2ED32}">
  <ds:schemaRefs>
    <ds:schemaRef ds:uri="http://www.w3.org/XML/1998/namespace"/>
    <ds:schemaRef ds:uri="http://purl.org/dc/elements/1.1/"/>
    <ds:schemaRef ds:uri="http://schemas.microsoft.com/office/2006/metadata/properties"/>
    <ds:schemaRef ds:uri="http://purl.org/dc/terms/"/>
    <ds:schemaRef ds:uri="http://schemas.microsoft.com/office/2006/documentManagement/types"/>
    <ds:schemaRef ds:uri="f933fff3-f7ff-401a-95a7-515943a6a65e"/>
    <ds:schemaRef ds:uri="http://schemas.openxmlformats.org/package/2006/metadata/core-properties"/>
    <ds:schemaRef ds:uri="http://purl.org/dc/dcmitype/"/>
    <ds:schemaRef ds:uri="http://schemas.microsoft.com/office/infopath/2007/PartnerControls"/>
    <ds:schemaRef ds:uri="dbf74216-2fe0-4398-b348-633e17658cde"/>
  </ds:schemaRefs>
</ds:datastoreItem>
</file>

<file path=docProps/app.xml><?xml version="1.0" encoding="utf-8"?>
<Properties xmlns="http://schemas.openxmlformats.org/officeDocument/2006/extended-properties" xmlns:vt="http://schemas.openxmlformats.org/officeDocument/2006/docPropsVTypes">
  <TotalTime>0</TotalTime>
  <Words>413</Words>
  <Application>Microsoft Office PowerPoint</Application>
  <PresentationFormat>Widescreen</PresentationFormat>
  <Paragraphs>115</Paragraphs>
  <Slides>15</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15</vt:i4>
      </vt:variant>
    </vt:vector>
  </HeadingPairs>
  <TitlesOfParts>
    <vt:vector size="21" baseType="lpstr">
      <vt:lpstr>Aptos</vt:lpstr>
      <vt:lpstr>Aptos Display</vt:lpstr>
      <vt:lpstr>Arial</vt:lpstr>
      <vt:lpstr>Calibri</vt:lpstr>
      <vt:lpstr>Wingdings</vt:lpstr>
      <vt:lpstr>Tema do Office</vt:lpstr>
      <vt:lpstr>Blender</vt:lpstr>
      <vt:lpstr>História do Blender</vt:lpstr>
      <vt:lpstr>Atualmente</vt:lpstr>
      <vt:lpstr>Aplicações</vt:lpstr>
      <vt:lpstr>Aplicações</vt:lpstr>
      <vt:lpstr>Cosmos Laundromat </vt:lpstr>
      <vt:lpstr>Luva de dados (Data glove)</vt:lpstr>
      <vt:lpstr>História da luva de dados</vt:lpstr>
      <vt:lpstr>Aplicações</vt:lpstr>
      <vt:lpstr>Impressão 3D</vt:lpstr>
      <vt:lpstr>História</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Rodrigo Kapulka Franco</dc:creator>
  <cp:lastModifiedBy>Rodrigo Kapulka Franco</cp:lastModifiedBy>
  <cp:revision>2</cp:revision>
  <dcterms:created xsi:type="dcterms:W3CDTF">2024-03-10T20:09:05Z</dcterms:created>
  <dcterms:modified xsi:type="dcterms:W3CDTF">2024-03-21T22:28:39Z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0x0101000E445FFA253BEB429BDBF12439D3C2FD</vt:lpwstr>
  </property>
  <property fmtid="{D5CDD505-2E9C-101B-9397-08002B2CF9AE}" pid="3" name="MSIP_Label_8c28577e-0e52-49e2-b52e-02bb75ccb8f1_Enabled">
    <vt:lpwstr>true</vt:lpwstr>
  </property>
  <property fmtid="{D5CDD505-2E9C-101B-9397-08002B2CF9AE}" pid="4" name="MSIP_Label_8c28577e-0e52-49e2-b52e-02bb75ccb8f1_SetDate">
    <vt:lpwstr>2024-03-12T00:03:35Z</vt:lpwstr>
  </property>
  <property fmtid="{D5CDD505-2E9C-101B-9397-08002B2CF9AE}" pid="5" name="MSIP_Label_8c28577e-0e52-49e2-b52e-02bb75ccb8f1_Method">
    <vt:lpwstr>Standard</vt:lpwstr>
  </property>
  <property fmtid="{D5CDD505-2E9C-101B-9397-08002B2CF9AE}" pid="6" name="MSIP_Label_8c28577e-0e52-49e2-b52e-02bb75ccb8f1_Name">
    <vt:lpwstr>defa4170-0d19-0005-0004-bc88714345d2</vt:lpwstr>
  </property>
  <property fmtid="{D5CDD505-2E9C-101B-9397-08002B2CF9AE}" pid="7" name="MSIP_Label_8c28577e-0e52-49e2-b52e-02bb75ccb8f1_SiteId">
    <vt:lpwstr>0c2d222a-ecda-4b70-960a-acef6ced3052</vt:lpwstr>
  </property>
  <property fmtid="{D5CDD505-2E9C-101B-9397-08002B2CF9AE}" pid="8" name="MSIP_Label_8c28577e-0e52-49e2-b52e-02bb75ccb8f1_ActionId">
    <vt:lpwstr>199a436f-dfae-484b-ad58-b31db5a1d6fa</vt:lpwstr>
  </property>
  <property fmtid="{D5CDD505-2E9C-101B-9397-08002B2CF9AE}" pid="9" name="MSIP_Label_8c28577e-0e52-49e2-b52e-02bb75ccb8f1_ContentBits">
    <vt:lpwstr>0</vt:lpwstr>
  </property>
</Properties>
</file>